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8288000" cy="10287000"/>
  <p:notesSz cx="6858000" cy="9144000"/>
  <p:embeddedFontLst>
    <p:embeddedFont>
      <p:font typeface="Intro" charset="1" panose="02000000000000000000"/>
      <p:regular r:id="rId19"/>
    </p:embeddedFont>
    <p:embeddedFont>
      <p:font typeface="Forum" charset="1" panose="02000000000000000000"/>
      <p:regular r:id="rId20"/>
    </p:embeddedFont>
    <p:embeddedFont>
      <p:font typeface="Hortensia" charset="1" panose="03020502040605060504"/>
      <p:regular r:id="rId21"/>
    </p:embeddedFont>
    <p:embeddedFont>
      <p:font typeface="Poppins" charset="1" panose="00000500000000000000"/>
      <p:regular r:id="rId22"/>
    </p:embeddedFont>
    <p:embeddedFont>
      <p:font typeface="Open Sans" charset="1" panose="020B0606030504020204"/>
      <p:regular r:id="rId23"/>
    </p:embeddedFont>
    <p:embeddedFont>
      <p:font typeface="Open Sans Bold" charset="1" panose="020B0806030504020204"/>
      <p:regular r:id="rId24"/>
    </p:embeddedFont>
    <p:embeddedFont>
      <p:font typeface="Archivo Black" charset="1" panose="020B0A03020202020B04"/>
      <p:regular r:id="rId25"/>
    </p:embeddedFont>
    <p:embeddedFont>
      <p:font typeface="Yeseva One" charset="1" panose="00000500000000000000"/>
      <p:regular r:id="rId26"/>
    </p:embeddedFont>
    <p:embeddedFont>
      <p:font typeface="League Spartan" charset="1" panose="00000800000000000000"/>
      <p:regular r:id="rId27"/>
    </p:embeddedFont>
    <p:embeddedFont>
      <p:font typeface="Lato Heavy" charset="1" panose="020F0502020204030203"/>
      <p:regular r:id="rId28"/>
    </p:embeddedFont>
    <p:embeddedFont>
      <p:font typeface="Poppins Bold" charset="1" panose="00000800000000000000"/>
      <p:regular r:id="rId29"/>
    </p:embeddedFont>
    <p:embeddedFont>
      <p:font typeface="Lato Bold" charset="1" panose="020F0502020204030203"/>
      <p:regular r:id="rId30"/>
    </p:embeddedFont>
    <p:embeddedFont>
      <p:font typeface="Marta Bold" charset="1" panose="02000503060000020003"/>
      <p:regular r:id="rId31"/>
    </p:embeddedFont>
    <p:embeddedFont>
      <p:font typeface="PT Serif" charset="1" panose="020A0603040505020204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jpeg" Type="http://schemas.openxmlformats.org/officeDocument/2006/relationships/image"/><Relationship Id="rId3" Target="../media/image6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3.jpeg" Type="http://schemas.openxmlformats.org/officeDocument/2006/relationships/image"/><Relationship Id="rId4" Target="../media/image4.jpeg" Type="http://schemas.openxmlformats.org/officeDocument/2006/relationships/image"/><Relationship Id="rId5" Target="../media/image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5.png" Type="http://schemas.openxmlformats.org/officeDocument/2006/relationships/image"/><Relationship Id="rId4" Target="../media/image6.jpeg" Type="http://schemas.openxmlformats.org/officeDocument/2006/relationships/image"/><Relationship Id="rId5" Target="../media/image2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Relationship Id="rId3" Target="../media/image8.jpe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11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6666" r="0" b="-16666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2966700" y="-130175"/>
            <a:ext cx="5943600" cy="10547350"/>
            <a:chOff x="0" y="0"/>
            <a:chExt cx="1565393" cy="277790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565393" cy="2777903"/>
            </a:xfrm>
            <a:custGeom>
              <a:avLst/>
              <a:gdLst/>
              <a:ahLst/>
              <a:cxnLst/>
              <a:rect r="r" b="b" t="t" l="l"/>
              <a:pathLst>
                <a:path h="2777903" w="1565393">
                  <a:moveTo>
                    <a:pt x="66431" y="0"/>
                  </a:moveTo>
                  <a:lnTo>
                    <a:pt x="1498962" y="0"/>
                  </a:lnTo>
                  <a:cubicBezTo>
                    <a:pt x="1535651" y="0"/>
                    <a:pt x="1565393" y="29742"/>
                    <a:pt x="1565393" y="66431"/>
                  </a:cubicBezTo>
                  <a:lnTo>
                    <a:pt x="1565393" y="2711472"/>
                  </a:lnTo>
                  <a:cubicBezTo>
                    <a:pt x="1565393" y="2729091"/>
                    <a:pt x="1558394" y="2745988"/>
                    <a:pt x="1545935" y="2758446"/>
                  </a:cubicBezTo>
                  <a:cubicBezTo>
                    <a:pt x="1533477" y="2770904"/>
                    <a:pt x="1516580" y="2777903"/>
                    <a:pt x="1498962" y="2777903"/>
                  </a:cubicBezTo>
                  <a:lnTo>
                    <a:pt x="66431" y="2777903"/>
                  </a:lnTo>
                  <a:cubicBezTo>
                    <a:pt x="29742" y="2777903"/>
                    <a:pt x="0" y="2748161"/>
                    <a:pt x="0" y="2711472"/>
                  </a:cubicBezTo>
                  <a:lnTo>
                    <a:pt x="0" y="66431"/>
                  </a:lnTo>
                  <a:cubicBezTo>
                    <a:pt x="0" y="48812"/>
                    <a:pt x="6999" y="31915"/>
                    <a:pt x="19457" y="19457"/>
                  </a:cubicBezTo>
                  <a:cubicBezTo>
                    <a:pt x="31915" y="6999"/>
                    <a:pt x="48812" y="0"/>
                    <a:pt x="66431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1565393" cy="282552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9813325" y="1102366"/>
            <a:ext cx="8113963" cy="8082268"/>
            <a:chOff x="0" y="0"/>
            <a:chExt cx="6502400" cy="6477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-23042" y="119185"/>
              <a:ext cx="6542159" cy="6244242"/>
            </a:xfrm>
            <a:custGeom>
              <a:avLst/>
              <a:gdLst/>
              <a:ahLst/>
              <a:cxnLst/>
              <a:rect r="r" b="b" t="t" l="l"/>
              <a:pathLst>
                <a:path h="6244242" w="6542159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3"/>
              <a:stretch>
                <a:fillRect l="223" t="0" r="223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73038" y="66269"/>
              <a:ext cx="6350000" cy="6349987"/>
            </a:xfrm>
            <a:custGeom>
              <a:avLst/>
              <a:gdLst/>
              <a:ahLst/>
              <a:cxnLst/>
              <a:rect r="r" b="b" t="t" l="l"/>
              <a:pathLst>
                <a:path h="6349987" w="6350000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9" id="9"/>
          <p:cNvSpPr txBox="true"/>
          <p:nvPr/>
        </p:nvSpPr>
        <p:spPr>
          <a:xfrm rot="0">
            <a:off x="1028700" y="4024302"/>
            <a:ext cx="10192111" cy="17076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75"/>
              </a:lnSpc>
            </a:pPr>
            <a:r>
              <a:rPr lang="en-US" sz="5705" spc="-353">
                <a:solidFill>
                  <a:srgbClr val="004AAD"/>
                </a:solidFill>
                <a:latin typeface="Intro"/>
              </a:rPr>
              <a:t>ОТЧЕТНО-ВЫБОРНАЯ КОНФЕРЕНЦИЯ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6063035" y="9477089"/>
            <a:ext cx="2117408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243C8E"/>
                </a:solidFill>
                <a:latin typeface="Forum"/>
              </a:rPr>
              <a:t>Минск, 2024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445884" y="520833"/>
            <a:ext cx="8426887" cy="7915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52"/>
              </a:lnSpc>
            </a:pPr>
            <a:r>
              <a:rPr lang="en-US" sz="2800" spc="-151">
                <a:solidFill>
                  <a:srgbClr val="004AAD"/>
                </a:solidFill>
                <a:latin typeface="Forum"/>
              </a:rPr>
              <a:t>БЕЛОРУССКИЙ ПРОФЕССИОНАЛЬНЫЙ СОЮЗ РАБОТНИКОВ </a:t>
            </a:r>
          </a:p>
          <a:p>
            <a:pPr algn="ctr">
              <a:lnSpc>
                <a:spcPts val="3052"/>
              </a:lnSpc>
            </a:pPr>
            <a:r>
              <a:rPr lang="en-US" sz="2800" spc="-151">
                <a:solidFill>
                  <a:srgbClr val="004AAD"/>
                </a:solidFill>
                <a:latin typeface="Forum"/>
              </a:rPr>
              <a:t>ОТРАСЛЕЙ ПРОМЫШЛЕННОСТИ  “БЕЛПРОФМАШ”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6666" r="0" b="-16666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8335749" y="2992184"/>
            <a:ext cx="10175298" cy="1606110"/>
            <a:chOff x="0" y="0"/>
            <a:chExt cx="2679914" cy="42300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679914" cy="423008"/>
            </a:xfrm>
            <a:custGeom>
              <a:avLst/>
              <a:gdLst/>
              <a:ahLst/>
              <a:cxnLst/>
              <a:rect r="r" b="b" t="t" l="l"/>
              <a:pathLst>
                <a:path h="423008" w="2679914">
                  <a:moveTo>
                    <a:pt x="0" y="0"/>
                  </a:moveTo>
                  <a:lnTo>
                    <a:pt x="2679914" y="0"/>
                  </a:lnTo>
                  <a:lnTo>
                    <a:pt x="2679914" y="423008"/>
                  </a:lnTo>
                  <a:lnTo>
                    <a:pt x="0" y="423008"/>
                  </a:lnTo>
                  <a:close/>
                </a:path>
              </a:pathLst>
            </a:custGeom>
            <a:solidFill>
              <a:srgbClr val="243C8E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2679914" cy="4706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8335749" y="5790371"/>
            <a:ext cx="10175298" cy="1606110"/>
            <a:chOff x="0" y="0"/>
            <a:chExt cx="2679914" cy="423008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679914" cy="423008"/>
            </a:xfrm>
            <a:custGeom>
              <a:avLst/>
              <a:gdLst/>
              <a:ahLst/>
              <a:cxnLst/>
              <a:rect r="r" b="b" t="t" l="l"/>
              <a:pathLst>
                <a:path h="423008" w="2679914">
                  <a:moveTo>
                    <a:pt x="0" y="0"/>
                  </a:moveTo>
                  <a:lnTo>
                    <a:pt x="2679914" y="0"/>
                  </a:lnTo>
                  <a:lnTo>
                    <a:pt x="2679914" y="423008"/>
                  </a:lnTo>
                  <a:lnTo>
                    <a:pt x="0" y="423008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2679914" cy="4706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7159365" y="2986856"/>
            <a:ext cx="2238747" cy="1611438"/>
            <a:chOff x="0" y="0"/>
            <a:chExt cx="1179258" cy="848823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179258" cy="848823"/>
            </a:xfrm>
            <a:custGeom>
              <a:avLst/>
              <a:gdLst/>
              <a:ahLst/>
              <a:cxnLst/>
              <a:rect r="r" b="b" t="t" l="l"/>
              <a:pathLst>
                <a:path h="848823" w="1179258">
                  <a:moveTo>
                    <a:pt x="589629" y="0"/>
                  </a:moveTo>
                  <a:cubicBezTo>
                    <a:pt x="263986" y="0"/>
                    <a:pt x="0" y="190016"/>
                    <a:pt x="0" y="424412"/>
                  </a:cubicBezTo>
                  <a:cubicBezTo>
                    <a:pt x="0" y="658808"/>
                    <a:pt x="263986" y="848823"/>
                    <a:pt x="589629" y="848823"/>
                  </a:cubicBezTo>
                  <a:cubicBezTo>
                    <a:pt x="915272" y="848823"/>
                    <a:pt x="1179258" y="658808"/>
                    <a:pt x="1179258" y="424412"/>
                  </a:cubicBezTo>
                  <a:cubicBezTo>
                    <a:pt x="1179258" y="190016"/>
                    <a:pt x="915272" y="0"/>
                    <a:pt x="589629" y="0"/>
                  </a:cubicBezTo>
                  <a:close/>
                </a:path>
              </a:pathLst>
            </a:custGeom>
            <a:solidFill>
              <a:srgbClr val="EAEAEA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110555" y="31952"/>
              <a:ext cx="958147" cy="7372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7159365" y="5753512"/>
            <a:ext cx="2426219" cy="1642968"/>
            <a:chOff x="0" y="0"/>
            <a:chExt cx="1278009" cy="865432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278009" cy="865432"/>
            </a:xfrm>
            <a:custGeom>
              <a:avLst/>
              <a:gdLst/>
              <a:ahLst/>
              <a:cxnLst/>
              <a:rect r="r" b="b" t="t" l="l"/>
              <a:pathLst>
                <a:path h="865432" w="1278009">
                  <a:moveTo>
                    <a:pt x="639004" y="0"/>
                  </a:moveTo>
                  <a:cubicBezTo>
                    <a:pt x="286092" y="0"/>
                    <a:pt x="0" y="193733"/>
                    <a:pt x="0" y="432716"/>
                  </a:cubicBezTo>
                  <a:cubicBezTo>
                    <a:pt x="0" y="671698"/>
                    <a:pt x="286092" y="865432"/>
                    <a:pt x="639004" y="865432"/>
                  </a:cubicBezTo>
                  <a:cubicBezTo>
                    <a:pt x="991917" y="865432"/>
                    <a:pt x="1278009" y="671698"/>
                    <a:pt x="1278009" y="432716"/>
                  </a:cubicBezTo>
                  <a:cubicBezTo>
                    <a:pt x="1278009" y="193733"/>
                    <a:pt x="991917" y="0"/>
                    <a:pt x="639004" y="0"/>
                  </a:cubicBezTo>
                  <a:close/>
                </a:path>
              </a:pathLst>
            </a:custGeom>
            <a:solidFill>
              <a:srgbClr val="EAEAEA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119813" y="33509"/>
              <a:ext cx="1038382" cy="7507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3788379" y="-2057400"/>
            <a:ext cx="3086100" cy="3086100"/>
            <a:chOff x="0" y="0"/>
            <a:chExt cx="812800" cy="8128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000000">
                    <a:alpha val="67000"/>
                  </a:srgbClr>
                </a:gs>
                <a:gs pos="100000">
                  <a:srgbClr val="3533CD">
                    <a:alpha val="67000"/>
                  </a:srgbClr>
                </a:gs>
              </a:gsLst>
              <a:lin ang="0"/>
            </a:gradFill>
          </p:spPr>
        </p:sp>
        <p:sp>
          <p:nvSpPr>
            <p:cNvPr name="TextBox 17" id="17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-785075" y="8060443"/>
            <a:ext cx="3946028" cy="4086724"/>
            <a:chOff x="0" y="0"/>
            <a:chExt cx="5261371" cy="5448965"/>
          </a:xfrm>
        </p:grpSpPr>
        <p:grpSp>
          <p:nvGrpSpPr>
            <p:cNvPr name="Group 19" id="19"/>
            <p:cNvGrpSpPr/>
            <p:nvPr/>
          </p:nvGrpSpPr>
          <p:grpSpPr>
            <a:xfrm rot="0">
              <a:off x="577368" y="571054"/>
              <a:ext cx="4106634" cy="4306857"/>
              <a:chOff x="0" y="0"/>
              <a:chExt cx="1147260" cy="1203196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1147260" cy="1203196"/>
              </a:xfrm>
              <a:custGeom>
                <a:avLst/>
                <a:gdLst/>
                <a:ahLst/>
                <a:cxnLst/>
                <a:rect r="r" b="b" t="t" l="l"/>
                <a:pathLst>
                  <a:path h="1203196" w="1147260">
                    <a:moveTo>
                      <a:pt x="573630" y="0"/>
                    </a:moveTo>
                    <a:cubicBezTo>
                      <a:pt x="256823" y="0"/>
                      <a:pt x="0" y="269345"/>
                      <a:pt x="0" y="601598"/>
                    </a:cubicBezTo>
                    <a:cubicBezTo>
                      <a:pt x="0" y="933851"/>
                      <a:pt x="256823" y="1203196"/>
                      <a:pt x="573630" y="1203196"/>
                    </a:cubicBezTo>
                    <a:cubicBezTo>
                      <a:pt x="890437" y="1203196"/>
                      <a:pt x="1147260" y="933851"/>
                      <a:pt x="1147260" y="601598"/>
                    </a:cubicBezTo>
                    <a:cubicBezTo>
                      <a:pt x="1147260" y="269345"/>
                      <a:pt x="890437" y="0"/>
                      <a:pt x="573630" y="0"/>
                    </a:cubicBezTo>
                    <a:close/>
                  </a:path>
                </a:pathLst>
              </a:custGeom>
              <a:gradFill rotWithShape="true">
                <a:gsLst>
                  <a:gs pos="0">
                    <a:srgbClr val="000000">
                      <a:alpha val="61000"/>
                    </a:srgbClr>
                  </a:gs>
                  <a:gs pos="100000">
                    <a:srgbClr val="3533CD">
                      <a:alpha val="61000"/>
                    </a:srgbClr>
                  </a:gs>
                </a:gsLst>
                <a:lin ang="0"/>
              </a:gradFill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107556" y="65175"/>
                <a:ext cx="932149" cy="102522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5261371" cy="5448965"/>
            </a:xfrm>
            <a:custGeom>
              <a:avLst/>
              <a:gdLst/>
              <a:ahLst/>
              <a:cxnLst/>
              <a:rect r="r" b="b" t="t" l="l"/>
              <a:pathLst>
                <a:path h="5448965" w="5261371">
                  <a:moveTo>
                    <a:pt x="0" y="0"/>
                  </a:moveTo>
                  <a:lnTo>
                    <a:pt x="5261371" y="0"/>
                  </a:lnTo>
                  <a:lnTo>
                    <a:pt x="5261371" y="5448965"/>
                  </a:lnTo>
                  <a:lnTo>
                    <a:pt x="0" y="54489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61000"/>
              </a:blip>
              <a:stretch>
                <a:fillRect l="-1782" t="0" r="-1782" b="0"/>
              </a:stretch>
            </a:blipFill>
          </p:spPr>
        </p:sp>
      </p:grpSp>
      <p:sp>
        <p:nvSpPr>
          <p:cNvPr name="TextBox 23" id="23"/>
          <p:cNvSpPr txBox="true"/>
          <p:nvPr/>
        </p:nvSpPr>
        <p:spPr>
          <a:xfrm rot="0">
            <a:off x="1028700" y="952500"/>
            <a:ext cx="3709415" cy="5979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39"/>
              </a:lnSpc>
              <a:spcBef>
                <a:spcPct val="0"/>
              </a:spcBef>
            </a:pPr>
            <a:r>
              <a:rPr lang="en-US" sz="3456">
                <a:solidFill>
                  <a:srgbClr val="000000"/>
                </a:solidFill>
                <a:latin typeface="Forum"/>
              </a:rPr>
              <a:t>НА УЧЕТЕ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028700" y="1600203"/>
            <a:ext cx="10915891" cy="12076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35"/>
              </a:lnSpc>
              <a:spcBef>
                <a:spcPct val="0"/>
              </a:spcBef>
            </a:pPr>
            <a:r>
              <a:rPr lang="en-US" sz="3453">
                <a:solidFill>
                  <a:srgbClr val="004AAD"/>
                </a:solidFill>
                <a:latin typeface="Forum"/>
              </a:rPr>
              <a:t>В ПЕРВИЧНОЙ ПРОФСОЮЗНОЙ ОРГАНИЗАЦИИ “НАИМЕНОВАНИЕ ОРГАНИЗАЦИИ”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7310111" y="3289438"/>
            <a:ext cx="2051275" cy="8537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15"/>
              </a:lnSpc>
              <a:spcBef>
                <a:spcPct val="0"/>
              </a:spcBef>
            </a:pPr>
            <a:r>
              <a:rPr lang="en-US" sz="5011">
                <a:solidFill>
                  <a:srgbClr val="004AAD"/>
                </a:solidFill>
                <a:latin typeface="League Spartan"/>
              </a:rPr>
              <a:t>2022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7346837" y="6078099"/>
            <a:ext cx="2051275" cy="9258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75"/>
              </a:lnSpc>
              <a:spcBef>
                <a:spcPct val="0"/>
              </a:spcBef>
            </a:pPr>
            <a:r>
              <a:rPr lang="en-US" sz="5411">
                <a:solidFill>
                  <a:srgbClr val="004AAD"/>
                </a:solidFill>
                <a:latin typeface="League Spartan"/>
              </a:rPr>
              <a:t>2023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9398113" y="3190761"/>
            <a:ext cx="8264319" cy="13507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12"/>
              </a:lnSpc>
            </a:pPr>
            <a:r>
              <a:rPr lang="en-US" sz="1937">
                <a:solidFill>
                  <a:srgbClr val="FFFFFF"/>
                </a:solidFill>
                <a:latin typeface="Poppins"/>
              </a:rPr>
              <a:t>текст</a:t>
            </a:r>
          </a:p>
          <a:p>
            <a:pPr algn="l">
              <a:lnSpc>
                <a:spcPts val="2712"/>
              </a:lnSpc>
            </a:pPr>
          </a:p>
          <a:p>
            <a:pPr algn="l">
              <a:lnSpc>
                <a:spcPts val="2712"/>
              </a:lnSpc>
            </a:pPr>
          </a:p>
          <a:p>
            <a:pPr algn="l">
              <a:lnSpc>
                <a:spcPts val="2712"/>
              </a:lnSpc>
              <a:spcBef>
                <a:spcPct val="0"/>
              </a:spcBef>
            </a:pPr>
          </a:p>
        </p:txBody>
      </p:sp>
      <p:sp>
        <p:nvSpPr>
          <p:cNvPr name="TextBox 28" id="28"/>
          <p:cNvSpPr txBox="true"/>
          <p:nvPr/>
        </p:nvSpPr>
        <p:spPr>
          <a:xfrm rot="0">
            <a:off x="9762785" y="5988948"/>
            <a:ext cx="7899647" cy="13507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12"/>
              </a:lnSpc>
            </a:pPr>
            <a:r>
              <a:rPr lang="en-US" sz="1937">
                <a:solidFill>
                  <a:srgbClr val="FFFFFF"/>
                </a:solidFill>
                <a:latin typeface="Poppins"/>
              </a:rPr>
              <a:t>текст</a:t>
            </a:r>
          </a:p>
          <a:p>
            <a:pPr algn="l">
              <a:lnSpc>
                <a:spcPts val="2712"/>
              </a:lnSpc>
            </a:pPr>
          </a:p>
          <a:p>
            <a:pPr algn="l">
              <a:lnSpc>
                <a:spcPts val="2712"/>
              </a:lnSpc>
            </a:pPr>
          </a:p>
          <a:p>
            <a:pPr algn="l">
              <a:lnSpc>
                <a:spcPts val="2712"/>
              </a:lnSpc>
              <a:spcBef>
                <a:spcPct val="0"/>
              </a:spcBef>
            </a:pPr>
          </a:p>
        </p:txBody>
      </p:sp>
      <p:grpSp>
        <p:nvGrpSpPr>
          <p:cNvPr name="Group 29" id="29"/>
          <p:cNvGrpSpPr/>
          <p:nvPr/>
        </p:nvGrpSpPr>
        <p:grpSpPr>
          <a:xfrm rot="0">
            <a:off x="8177972" y="8060443"/>
            <a:ext cx="10743896" cy="1606110"/>
            <a:chOff x="0" y="0"/>
            <a:chExt cx="2829668" cy="423008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2829668" cy="423008"/>
            </a:xfrm>
            <a:custGeom>
              <a:avLst/>
              <a:gdLst/>
              <a:ahLst/>
              <a:cxnLst/>
              <a:rect r="r" b="b" t="t" l="l"/>
              <a:pathLst>
                <a:path h="423008" w="2829668">
                  <a:moveTo>
                    <a:pt x="0" y="0"/>
                  </a:moveTo>
                  <a:lnTo>
                    <a:pt x="2829668" y="0"/>
                  </a:lnTo>
                  <a:lnTo>
                    <a:pt x="2829668" y="423008"/>
                  </a:lnTo>
                  <a:lnTo>
                    <a:pt x="0" y="423008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name="TextBox 31" id="31"/>
            <p:cNvSpPr txBox="true"/>
            <p:nvPr/>
          </p:nvSpPr>
          <p:spPr>
            <a:xfrm>
              <a:off x="0" y="-47625"/>
              <a:ext cx="2829668" cy="4706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7159365" y="8060443"/>
            <a:ext cx="2426219" cy="1606110"/>
            <a:chOff x="0" y="0"/>
            <a:chExt cx="1278009" cy="846017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1278009" cy="846017"/>
            </a:xfrm>
            <a:custGeom>
              <a:avLst/>
              <a:gdLst/>
              <a:ahLst/>
              <a:cxnLst/>
              <a:rect r="r" b="b" t="t" l="l"/>
              <a:pathLst>
                <a:path h="846017" w="1278009">
                  <a:moveTo>
                    <a:pt x="639004" y="0"/>
                  </a:moveTo>
                  <a:cubicBezTo>
                    <a:pt x="286092" y="0"/>
                    <a:pt x="0" y="189387"/>
                    <a:pt x="0" y="423008"/>
                  </a:cubicBezTo>
                  <a:cubicBezTo>
                    <a:pt x="0" y="656629"/>
                    <a:pt x="286092" y="846017"/>
                    <a:pt x="639004" y="846017"/>
                  </a:cubicBezTo>
                  <a:cubicBezTo>
                    <a:pt x="991917" y="846017"/>
                    <a:pt x="1278009" y="656629"/>
                    <a:pt x="1278009" y="423008"/>
                  </a:cubicBezTo>
                  <a:cubicBezTo>
                    <a:pt x="1278009" y="189387"/>
                    <a:pt x="991917" y="0"/>
                    <a:pt x="639004" y="0"/>
                  </a:cubicBezTo>
                  <a:close/>
                </a:path>
              </a:pathLst>
            </a:custGeom>
            <a:solidFill>
              <a:srgbClr val="EAEAEA"/>
            </a:solidFill>
          </p:spPr>
        </p:sp>
        <p:sp>
          <p:nvSpPr>
            <p:cNvPr name="TextBox 34" id="34"/>
            <p:cNvSpPr txBox="true"/>
            <p:nvPr/>
          </p:nvSpPr>
          <p:spPr>
            <a:xfrm>
              <a:off x="119813" y="31689"/>
              <a:ext cx="1038382" cy="73501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35" id="35"/>
          <p:cNvSpPr txBox="true"/>
          <p:nvPr/>
        </p:nvSpPr>
        <p:spPr>
          <a:xfrm rot="0">
            <a:off x="7346837" y="8410987"/>
            <a:ext cx="2051275" cy="9258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75"/>
              </a:lnSpc>
              <a:spcBef>
                <a:spcPct val="0"/>
              </a:spcBef>
            </a:pPr>
            <a:r>
              <a:rPr lang="en-US" sz="5411">
                <a:solidFill>
                  <a:srgbClr val="004AAD"/>
                </a:solidFill>
                <a:latin typeface="League Spartan"/>
              </a:rPr>
              <a:t>2024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9762785" y="8159559"/>
            <a:ext cx="7899647" cy="13507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12"/>
              </a:lnSpc>
            </a:pPr>
            <a:r>
              <a:rPr lang="en-US" sz="1937">
                <a:solidFill>
                  <a:srgbClr val="FFFFFF"/>
                </a:solidFill>
                <a:latin typeface="Poppins"/>
              </a:rPr>
              <a:t>текст</a:t>
            </a:r>
          </a:p>
          <a:p>
            <a:pPr algn="l">
              <a:lnSpc>
                <a:spcPts val="2712"/>
              </a:lnSpc>
            </a:pPr>
          </a:p>
          <a:p>
            <a:pPr algn="l">
              <a:lnSpc>
                <a:spcPts val="2712"/>
              </a:lnSpc>
            </a:pPr>
          </a:p>
          <a:p>
            <a:pPr algn="l">
              <a:lnSpc>
                <a:spcPts val="2712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6666" r="0" b="-16666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301504" y="4473265"/>
            <a:ext cx="15684991" cy="391759"/>
            <a:chOff x="0" y="0"/>
            <a:chExt cx="4131027" cy="10317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131027" cy="103179"/>
            </a:xfrm>
            <a:custGeom>
              <a:avLst/>
              <a:gdLst/>
              <a:ahLst/>
              <a:cxnLst/>
              <a:rect r="r" b="b" t="t" l="l"/>
              <a:pathLst>
                <a:path h="103179" w="4131027">
                  <a:moveTo>
                    <a:pt x="0" y="0"/>
                  </a:moveTo>
                  <a:lnTo>
                    <a:pt x="4131027" y="0"/>
                  </a:lnTo>
                  <a:lnTo>
                    <a:pt x="4131027" y="103179"/>
                  </a:lnTo>
                  <a:lnTo>
                    <a:pt x="0" y="103179"/>
                  </a:lnTo>
                  <a:close/>
                </a:path>
              </a:pathLst>
            </a:custGeom>
            <a:solidFill>
              <a:srgbClr val="574874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4131027" cy="15080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2028430" y="3505579"/>
            <a:ext cx="2327131" cy="2327131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AEAEA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3008157" y="1223570"/>
            <a:ext cx="13130783" cy="8804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22"/>
              </a:lnSpc>
              <a:spcBef>
                <a:spcPct val="0"/>
              </a:spcBef>
            </a:pPr>
            <a:r>
              <a:rPr lang="en-US" sz="5087">
                <a:solidFill>
                  <a:srgbClr val="004AAD"/>
                </a:solidFill>
                <a:latin typeface="Marta Bold"/>
              </a:rPr>
              <a:t>ОХВАТ ПРОФСОЮЗНЫМ ЧЛЕНСТВОМ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5937728" y="3505579"/>
            <a:ext cx="2327131" cy="2327131"/>
            <a:chOff x="0" y="0"/>
            <a:chExt cx="812800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AEAEA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9846009" y="3505579"/>
            <a:ext cx="2327131" cy="2327131"/>
            <a:chOff x="0" y="0"/>
            <a:chExt cx="812800" cy="812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AEAEA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13932440" y="3505579"/>
            <a:ext cx="2327131" cy="2327131"/>
            <a:chOff x="0" y="0"/>
            <a:chExt cx="812800" cy="8128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AEAEA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9" id="19"/>
          <p:cNvSpPr txBox="true"/>
          <p:nvPr/>
        </p:nvSpPr>
        <p:spPr>
          <a:xfrm rot="0">
            <a:off x="2124327" y="4157632"/>
            <a:ext cx="2051275" cy="9858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35"/>
              </a:lnSpc>
              <a:spcBef>
                <a:spcPct val="0"/>
              </a:spcBef>
            </a:pPr>
            <a:r>
              <a:rPr lang="en-US" sz="5811">
                <a:solidFill>
                  <a:srgbClr val="004AAD"/>
                </a:solidFill>
                <a:latin typeface="League Spartan"/>
              </a:rPr>
              <a:t>2021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714018" y="6518867"/>
            <a:ext cx="2955954" cy="3596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40"/>
              </a:lnSpc>
            </a:pPr>
            <a:r>
              <a:rPr lang="en-US" sz="2171">
                <a:solidFill>
                  <a:srgbClr val="FF3131"/>
                </a:solidFill>
                <a:latin typeface="Poppins"/>
              </a:rPr>
              <a:t>количество членов профсоюза </a:t>
            </a:r>
          </a:p>
          <a:p>
            <a:pPr algn="ctr">
              <a:lnSpc>
                <a:spcPts val="3040"/>
              </a:lnSpc>
            </a:pPr>
          </a:p>
          <a:p>
            <a:pPr algn="ctr">
              <a:lnSpc>
                <a:spcPts val="3040"/>
              </a:lnSpc>
            </a:pPr>
          </a:p>
          <a:p>
            <a:pPr algn="ctr">
              <a:lnSpc>
                <a:spcPts val="3040"/>
              </a:lnSpc>
            </a:pPr>
          </a:p>
          <a:p>
            <a:pPr algn="ctr">
              <a:lnSpc>
                <a:spcPts val="3040"/>
              </a:lnSpc>
            </a:pPr>
            <a:r>
              <a:rPr lang="en-US" sz="2171">
                <a:solidFill>
                  <a:srgbClr val="FF3131"/>
                </a:solidFill>
                <a:latin typeface="Poppins"/>
              </a:rPr>
              <a:t>процент</a:t>
            </a:r>
          </a:p>
          <a:p>
            <a:pPr algn="ctr">
              <a:lnSpc>
                <a:spcPts val="2620"/>
              </a:lnSpc>
            </a:pPr>
          </a:p>
          <a:p>
            <a:pPr algn="ctr">
              <a:lnSpc>
                <a:spcPts val="2620"/>
              </a:lnSpc>
            </a:pPr>
          </a:p>
          <a:p>
            <a:pPr algn="ctr">
              <a:lnSpc>
                <a:spcPts val="2620"/>
              </a:lnSpc>
            </a:pPr>
          </a:p>
          <a:p>
            <a:pPr algn="ctr">
              <a:lnSpc>
                <a:spcPts val="2620"/>
              </a:lnSpc>
              <a:spcBef>
                <a:spcPct val="0"/>
              </a:spcBef>
            </a:pPr>
          </a:p>
        </p:txBody>
      </p:sp>
      <p:sp>
        <p:nvSpPr>
          <p:cNvPr name="TextBox 21" id="21"/>
          <p:cNvSpPr txBox="true"/>
          <p:nvPr/>
        </p:nvSpPr>
        <p:spPr>
          <a:xfrm rot="0">
            <a:off x="5630044" y="6518867"/>
            <a:ext cx="2955954" cy="3596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40"/>
              </a:lnSpc>
            </a:pPr>
            <a:r>
              <a:rPr lang="en-US" sz="2171">
                <a:solidFill>
                  <a:srgbClr val="FF3131"/>
                </a:solidFill>
                <a:latin typeface="Poppins"/>
              </a:rPr>
              <a:t>количество членов профсоюза </a:t>
            </a:r>
          </a:p>
          <a:p>
            <a:pPr algn="ctr">
              <a:lnSpc>
                <a:spcPts val="3040"/>
              </a:lnSpc>
            </a:pPr>
          </a:p>
          <a:p>
            <a:pPr algn="ctr">
              <a:lnSpc>
                <a:spcPts val="3040"/>
              </a:lnSpc>
            </a:pPr>
          </a:p>
          <a:p>
            <a:pPr algn="ctr">
              <a:lnSpc>
                <a:spcPts val="3040"/>
              </a:lnSpc>
            </a:pPr>
          </a:p>
          <a:p>
            <a:pPr algn="ctr">
              <a:lnSpc>
                <a:spcPts val="3040"/>
              </a:lnSpc>
            </a:pPr>
            <a:r>
              <a:rPr lang="en-US" sz="2171">
                <a:solidFill>
                  <a:srgbClr val="FF3131"/>
                </a:solidFill>
                <a:latin typeface="Poppins"/>
              </a:rPr>
              <a:t>процент</a:t>
            </a:r>
          </a:p>
          <a:p>
            <a:pPr algn="ctr">
              <a:lnSpc>
                <a:spcPts val="2620"/>
              </a:lnSpc>
            </a:pPr>
          </a:p>
          <a:p>
            <a:pPr algn="ctr">
              <a:lnSpc>
                <a:spcPts val="2620"/>
              </a:lnSpc>
            </a:pPr>
          </a:p>
          <a:p>
            <a:pPr algn="ctr">
              <a:lnSpc>
                <a:spcPts val="2620"/>
              </a:lnSpc>
            </a:pPr>
          </a:p>
          <a:p>
            <a:pPr algn="ctr">
              <a:lnSpc>
                <a:spcPts val="2620"/>
              </a:lnSpc>
              <a:spcBef>
                <a:spcPct val="0"/>
              </a:spcBef>
            </a:pPr>
          </a:p>
        </p:txBody>
      </p:sp>
      <p:sp>
        <p:nvSpPr>
          <p:cNvPr name="TextBox 22" id="22"/>
          <p:cNvSpPr txBox="true"/>
          <p:nvPr/>
        </p:nvSpPr>
        <p:spPr>
          <a:xfrm rot="0">
            <a:off x="9531597" y="6518867"/>
            <a:ext cx="2955954" cy="3596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40"/>
              </a:lnSpc>
            </a:pPr>
            <a:r>
              <a:rPr lang="en-US" sz="2171">
                <a:solidFill>
                  <a:srgbClr val="FF3131"/>
                </a:solidFill>
                <a:latin typeface="Poppins"/>
              </a:rPr>
              <a:t>количество членов профсоюза </a:t>
            </a:r>
          </a:p>
          <a:p>
            <a:pPr algn="ctr">
              <a:lnSpc>
                <a:spcPts val="3040"/>
              </a:lnSpc>
            </a:pPr>
          </a:p>
          <a:p>
            <a:pPr algn="ctr">
              <a:lnSpc>
                <a:spcPts val="3040"/>
              </a:lnSpc>
            </a:pPr>
          </a:p>
          <a:p>
            <a:pPr algn="ctr">
              <a:lnSpc>
                <a:spcPts val="3040"/>
              </a:lnSpc>
            </a:pPr>
          </a:p>
          <a:p>
            <a:pPr algn="ctr">
              <a:lnSpc>
                <a:spcPts val="3040"/>
              </a:lnSpc>
            </a:pPr>
            <a:r>
              <a:rPr lang="en-US" sz="2171">
                <a:solidFill>
                  <a:srgbClr val="FF3131"/>
                </a:solidFill>
                <a:latin typeface="Poppins"/>
              </a:rPr>
              <a:t>процент</a:t>
            </a:r>
          </a:p>
          <a:p>
            <a:pPr algn="ctr">
              <a:lnSpc>
                <a:spcPts val="2620"/>
              </a:lnSpc>
            </a:pPr>
          </a:p>
          <a:p>
            <a:pPr algn="ctr">
              <a:lnSpc>
                <a:spcPts val="2620"/>
              </a:lnSpc>
            </a:pPr>
          </a:p>
          <a:p>
            <a:pPr algn="ctr">
              <a:lnSpc>
                <a:spcPts val="2620"/>
              </a:lnSpc>
            </a:pPr>
          </a:p>
          <a:p>
            <a:pPr algn="ctr">
              <a:lnSpc>
                <a:spcPts val="2620"/>
              </a:lnSpc>
              <a:spcBef>
                <a:spcPct val="0"/>
              </a:spcBef>
            </a:pPr>
          </a:p>
        </p:txBody>
      </p:sp>
      <p:sp>
        <p:nvSpPr>
          <p:cNvPr name="TextBox 23" id="23"/>
          <p:cNvSpPr txBox="true"/>
          <p:nvPr/>
        </p:nvSpPr>
        <p:spPr>
          <a:xfrm rot="0">
            <a:off x="13932440" y="6518867"/>
            <a:ext cx="2955954" cy="3596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40"/>
              </a:lnSpc>
            </a:pPr>
            <a:r>
              <a:rPr lang="en-US" sz="2171">
                <a:solidFill>
                  <a:srgbClr val="FF3131"/>
                </a:solidFill>
                <a:latin typeface="Poppins"/>
              </a:rPr>
              <a:t>количество членов профсоюза </a:t>
            </a:r>
          </a:p>
          <a:p>
            <a:pPr algn="ctr">
              <a:lnSpc>
                <a:spcPts val="3040"/>
              </a:lnSpc>
            </a:pPr>
          </a:p>
          <a:p>
            <a:pPr algn="ctr">
              <a:lnSpc>
                <a:spcPts val="3040"/>
              </a:lnSpc>
            </a:pPr>
          </a:p>
          <a:p>
            <a:pPr algn="ctr">
              <a:lnSpc>
                <a:spcPts val="3040"/>
              </a:lnSpc>
            </a:pPr>
          </a:p>
          <a:p>
            <a:pPr algn="ctr">
              <a:lnSpc>
                <a:spcPts val="3040"/>
              </a:lnSpc>
            </a:pPr>
            <a:r>
              <a:rPr lang="en-US" sz="2171">
                <a:solidFill>
                  <a:srgbClr val="FF3131"/>
                </a:solidFill>
                <a:latin typeface="Poppins"/>
              </a:rPr>
              <a:t>процент</a:t>
            </a:r>
          </a:p>
          <a:p>
            <a:pPr algn="ctr">
              <a:lnSpc>
                <a:spcPts val="2620"/>
              </a:lnSpc>
            </a:pPr>
          </a:p>
          <a:p>
            <a:pPr algn="ctr">
              <a:lnSpc>
                <a:spcPts val="2620"/>
              </a:lnSpc>
            </a:pPr>
          </a:p>
          <a:p>
            <a:pPr algn="ctr">
              <a:lnSpc>
                <a:spcPts val="2620"/>
              </a:lnSpc>
            </a:pPr>
          </a:p>
          <a:p>
            <a:pPr algn="ctr">
              <a:lnSpc>
                <a:spcPts val="2620"/>
              </a:lnSpc>
              <a:spcBef>
                <a:spcPct val="0"/>
              </a:spcBef>
            </a:pPr>
          </a:p>
        </p:txBody>
      </p:sp>
      <p:sp>
        <p:nvSpPr>
          <p:cNvPr name="TextBox 24" id="24"/>
          <p:cNvSpPr txBox="true"/>
          <p:nvPr/>
        </p:nvSpPr>
        <p:spPr>
          <a:xfrm rot="0">
            <a:off x="5845868" y="4157632"/>
            <a:ext cx="2510851" cy="9858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35"/>
              </a:lnSpc>
              <a:spcBef>
                <a:spcPct val="0"/>
              </a:spcBef>
            </a:pPr>
            <a:r>
              <a:rPr lang="en-US" sz="5811">
                <a:solidFill>
                  <a:srgbClr val="004AAD"/>
                </a:solidFill>
                <a:latin typeface="League Spartan"/>
              </a:rPr>
              <a:t>2022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9754148" y="4123823"/>
            <a:ext cx="2510851" cy="9858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35"/>
              </a:lnSpc>
              <a:spcBef>
                <a:spcPct val="0"/>
              </a:spcBef>
            </a:pPr>
            <a:r>
              <a:rPr lang="en-US" sz="5811">
                <a:solidFill>
                  <a:srgbClr val="004AAD"/>
                </a:solidFill>
                <a:latin typeface="League Spartan"/>
              </a:rPr>
              <a:t>2023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3840580" y="4157632"/>
            <a:ext cx="2510851" cy="9858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35"/>
              </a:lnSpc>
              <a:spcBef>
                <a:spcPct val="0"/>
              </a:spcBef>
            </a:pPr>
            <a:r>
              <a:rPr lang="en-US" sz="5811">
                <a:solidFill>
                  <a:srgbClr val="004AAD"/>
                </a:solidFill>
                <a:latin typeface="League Spartan"/>
              </a:rPr>
              <a:t>2024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6666" r="0" b="-16666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230908" y="-2819422"/>
            <a:ext cx="17053047" cy="17053047"/>
          </a:xfrm>
          <a:custGeom>
            <a:avLst/>
            <a:gdLst/>
            <a:ahLst/>
            <a:cxnLst/>
            <a:rect r="r" b="b" t="t" l="l"/>
            <a:pathLst>
              <a:path h="17053047" w="17053047">
                <a:moveTo>
                  <a:pt x="0" y="0"/>
                </a:moveTo>
                <a:lnTo>
                  <a:pt x="17053047" y="0"/>
                </a:lnTo>
                <a:lnTo>
                  <a:pt x="17053047" y="17053047"/>
                </a:lnTo>
                <a:lnTo>
                  <a:pt x="0" y="170530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11994560" y="798466"/>
            <a:ext cx="9525743" cy="9488534"/>
            <a:chOff x="0" y="0"/>
            <a:chExt cx="6502400" cy="6477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-23042" y="119185"/>
              <a:ext cx="6542159" cy="6244242"/>
            </a:xfrm>
            <a:custGeom>
              <a:avLst/>
              <a:gdLst/>
              <a:ahLst/>
              <a:cxnLst/>
              <a:rect r="r" b="b" t="t" l="l"/>
              <a:pathLst>
                <a:path h="6244242" w="6542159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73038" y="66269"/>
              <a:ext cx="6350000" cy="6349987"/>
            </a:xfrm>
            <a:custGeom>
              <a:avLst/>
              <a:gdLst/>
              <a:ahLst/>
              <a:cxnLst/>
              <a:rect r="r" b="b" t="t" l="l"/>
              <a:pathLst>
                <a:path h="6349987" w="6350000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</p:spPr>
        </p:sp>
      </p:grpSp>
      <p:sp>
        <p:nvSpPr>
          <p:cNvPr name="TextBox 7" id="7"/>
          <p:cNvSpPr txBox="true"/>
          <p:nvPr/>
        </p:nvSpPr>
        <p:spPr>
          <a:xfrm rot="0">
            <a:off x="1028700" y="962025"/>
            <a:ext cx="4151000" cy="5923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39"/>
              </a:lnSpc>
              <a:spcBef>
                <a:spcPct val="0"/>
              </a:spcBef>
            </a:pPr>
            <a:r>
              <a:rPr lang="en-US" sz="3456">
                <a:solidFill>
                  <a:srgbClr val="000000"/>
                </a:solidFill>
                <a:latin typeface="Lato Bold"/>
              </a:rPr>
              <a:t>ВЫСТУПАЮЩИЙ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1822331"/>
            <a:ext cx="6342280" cy="15508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35"/>
              </a:lnSpc>
              <a:spcBef>
                <a:spcPct val="0"/>
              </a:spcBef>
            </a:pPr>
            <a:r>
              <a:rPr lang="en-US" sz="4453">
                <a:solidFill>
                  <a:srgbClr val="004AAD"/>
                </a:solidFill>
                <a:latin typeface="League Spartan"/>
              </a:rPr>
              <a:t>ФАМИЛИЯ ИМЯ ОТЧЕСТВО 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7485620" y="-185913"/>
            <a:ext cx="27435336" cy="10658826"/>
          </a:xfrm>
          <a:custGeom>
            <a:avLst/>
            <a:gdLst/>
            <a:ahLst/>
            <a:cxnLst/>
            <a:rect r="r" b="b" t="t" l="l"/>
            <a:pathLst>
              <a:path h="10658826" w="27435336">
                <a:moveTo>
                  <a:pt x="0" y="0"/>
                </a:moveTo>
                <a:lnTo>
                  <a:pt x="27435335" y="0"/>
                </a:lnTo>
                <a:lnTo>
                  <a:pt x="27435335" y="10658826"/>
                </a:lnTo>
                <a:lnTo>
                  <a:pt x="0" y="1065882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0000"/>
            </a:blip>
            <a:stretch>
              <a:fillRect l="0" t="-22392" r="0" b="-22392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310987" y="3620422"/>
            <a:ext cx="18991743" cy="3617379"/>
            <a:chOff x="0" y="0"/>
            <a:chExt cx="5001941" cy="95272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5001940" cy="952725"/>
            </a:xfrm>
            <a:custGeom>
              <a:avLst/>
              <a:gdLst/>
              <a:ahLst/>
              <a:cxnLst/>
              <a:rect r="r" b="b" t="t" l="l"/>
              <a:pathLst>
                <a:path h="952725" w="5001940">
                  <a:moveTo>
                    <a:pt x="0" y="0"/>
                  </a:moveTo>
                  <a:lnTo>
                    <a:pt x="5001940" y="0"/>
                  </a:lnTo>
                  <a:lnTo>
                    <a:pt x="5001940" y="952725"/>
                  </a:lnTo>
                  <a:lnTo>
                    <a:pt x="0" y="952725"/>
                  </a:lnTo>
                  <a:close/>
                </a:path>
              </a:pathLst>
            </a:custGeom>
            <a:solidFill>
              <a:srgbClr val="EAEAEA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47625"/>
              <a:ext cx="5001941" cy="10003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3049041" y="4871740"/>
            <a:ext cx="12271686" cy="10099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82"/>
              </a:lnSpc>
              <a:spcBef>
                <a:spcPct val="0"/>
              </a:spcBef>
            </a:pPr>
            <a:r>
              <a:rPr lang="en-US" sz="5987">
                <a:solidFill>
                  <a:srgbClr val="004AAD"/>
                </a:solidFill>
                <a:latin typeface="PT Serif"/>
              </a:rPr>
              <a:t>СПАСИБО ЗА ВНИМАНИЕ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6666" r="0" b="-16666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9477375"/>
            <a:ext cx="19142894" cy="3834751"/>
            <a:chOff x="0" y="0"/>
            <a:chExt cx="3838188" cy="76887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838188" cy="768875"/>
            </a:xfrm>
            <a:custGeom>
              <a:avLst/>
              <a:gdLst/>
              <a:ahLst/>
              <a:cxnLst/>
              <a:rect r="r" b="b" t="t" l="l"/>
              <a:pathLst>
                <a:path h="768875" w="3838188">
                  <a:moveTo>
                    <a:pt x="0" y="0"/>
                  </a:moveTo>
                  <a:lnTo>
                    <a:pt x="3838188" y="0"/>
                  </a:lnTo>
                  <a:lnTo>
                    <a:pt x="3838188" y="768875"/>
                  </a:lnTo>
                  <a:lnTo>
                    <a:pt x="0" y="768875"/>
                  </a:lnTo>
                  <a:close/>
                </a:path>
              </a:pathLst>
            </a:custGeom>
            <a:gradFill rotWithShape="true"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3838188" cy="816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-771906">
            <a:off x="-4140707" y="-2842837"/>
            <a:ext cx="10449109" cy="4043706"/>
            <a:chOff x="0" y="0"/>
            <a:chExt cx="2599413" cy="1005948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599413" cy="1005948"/>
            </a:xfrm>
            <a:custGeom>
              <a:avLst/>
              <a:gdLst/>
              <a:ahLst/>
              <a:cxnLst/>
              <a:rect r="r" b="b" t="t" l="l"/>
              <a:pathLst>
                <a:path h="1005948" w="2599413">
                  <a:moveTo>
                    <a:pt x="0" y="0"/>
                  </a:moveTo>
                  <a:lnTo>
                    <a:pt x="2599413" y="0"/>
                  </a:lnTo>
                  <a:lnTo>
                    <a:pt x="2599413" y="1005948"/>
                  </a:lnTo>
                  <a:lnTo>
                    <a:pt x="0" y="1005948"/>
                  </a:lnTo>
                  <a:close/>
                </a:path>
              </a:pathLst>
            </a:custGeom>
            <a:gradFill rotWithShape="true"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2599413" cy="105357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520801" y="1132947"/>
            <a:ext cx="17206339" cy="7597257"/>
            <a:chOff x="0" y="0"/>
            <a:chExt cx="4531711" cy="2000924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531711" cy="2000924"/>
            </a:xfrm>
            <a:custGeom>
              <a:avLst/>
              <a:gdLst/>
              <a:ahLst/>
              <a:cxnLst/>
              <a:rect r="r" b="b" t="t" l="l"/>
              <a:pathLst>
                <a:path h="2000924" w="4531711">
                  <a:moveTo>
                    <a:pt x="0" y="0"/>
                  </a:moveTo>
                  <a:lnTo>
                    <a:pt x="4531711" y="0"/>
                  </a:lnTo>
                  <a:lnTo>
                    <a:pt x="4531711" y="2000924"/>
                  </a:lnTo>
                  <a:lnTo>
                    <a:pt x="0" y="2000924"/>
                  </a:lnTo>
                  <a:close/>
                </a:path>
              </a:pathLst>
            </a:custGeom>
            <a:gradFill rotWithShape="true">
              <a:gsLst>
                <a:gs pos="0">
                  <a:srgbClr val="A6A6A6">
                    <a:alpha val="24000"/>
                  </a:srgbClr>
                </a:gs>
                <a:gs pos="100000">
                  <a:srgbClr val="FFFFFF">
                    <a:alpha val="24000"/>
                  </a:srgbClr>
                </a:gs>
              </a:gsLst>
              <a:lin ang="0"/>
            </a:gra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47625"/>
              <a:ext cx="4531711" cy="204854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4814823" y="1413861"/>
            <a:ext cx="3700394" cy="2014659"/>
          </a:xfrm>
          <a:custGeom>
            <a:avLst/>
            <a:gdLst/>
            <a:ahLst/>
            <a:cxnLst/>
            <a:rect r="r" b="b" t="t" l="l"/>
            <a:pathLst>
              <a:path h="2014659" w="3700394">
                <a:moveTo>
                  <a:pt x="0" y="0"/>
                </a:moveTo>
                <a:lnTo>
                  <a:pt x="3700394" y="0"/>
                </a:lnTo>
                <a:lnTo>
                  <a:pt x="3700394" y="2014659"/>
                </a:lnTo>
                <a:lnTo>
                  <a:pt x="0" y="201465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3567878" y="1466127"/>
            <a:ext cx="3994740" cy="1962392"/>
          </a:xfrm>
          <a:custGeom>
            <a:avLst/>
            <a:gdLst/>
            <a:ahLst/>
            <a:cxnLst/>
            <a:rect r="r" b="b" t="t" l="l"/>
            <a:pathLst>
              <a:path h="1962392" w="3994740">
                <a:moveTo>
                  <a:pt x="0" y="0"/>
                </a:moveTo>
                <a:lnTo>
                  <a:pt x="3994740" y="0"/>
                </a:lnTo>
                <a:lnTo>
                  <a:pt x="3994740" y="1962393"/>
                </a:lnTo>
                <a:lnTo>
                  <a:pt x="0" y="196239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-25036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226759" y="-74153"/>
            <a:ext cx="1413861" cy="1413861"/>
          </a:xfrm>
          <a:custGeom>
            <a:avLst/>
            <a:gdLst/>
            <a:ahLst/>
            <a:cxnLst/>
            <a:rect r="r" b="b" t="t" l="l"/>
            <a:pathLst>
              <a:path h="1413861" w="1413861">
                <a:moveTo>
                  <a:pt x="0" y="0"/>
                </a:moveTo>
                <a:lnTo>
                  <a:pt x="1413860" y="0"/>
                </a:lnTo>
                <a:lnTo>
                  <a:pt x="1413860" y="1413861"/>
                </a:lnTo>
                <a:lnTo>
                  <a:pt x="0" y="141386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9123970" y="2807679"/>
            <a:ext cx="4110533" cy="51043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60"/>
              </a:lnSpc>
            </a:pPr>
          </a:p>
          <a:p>
            <a:pPr algn="l">
              <a:lnSpc>
                <a:spcPts val="2440"/>
              </a:lnSpc>
            </a:pPr>
            <a:r>
              <a:rPr lang="en-US" sz="1742">
                <a:solidFill>
                  <a:srgbClr val="004AAD"/>
                </a:solidFill>
                <a:latin typeface="Hortensia"/>
              </a:rPr>
              <a:t>Словы і музыка І. Войцік</a:t>
            </a:r>
          </a:p>
          <a:p>
            <a:pPr algn="l">
              <a:lnSpc>
                <a:spcPts val="2160"/>
              </a:lnSpc>
            </a:pPr>
          </a:p>
          <a:p>
            <a:pPr algn="l">
              <a:lnSpc>
                <a:spcPts val="2160"/>
              </a:lnSpc>
            </a:pPr>
            <a:r>
              <a:rPr lang="en-US" sz="1542">
                <a:solidFill>
                  <a:srgbClr val="000000"/>
                </a:solidFill>
                <a:latin typeface="Poppins"/>
              </a:rPr>
              <a:t>З’ядналіся мы ў сям’ю прафсаюзаў </a:t>
            </a:r>
          </a:p>
          <a:p>
            <a:pPr algn="l">
              <a:lnSpc>
                <a:spcPts val="2160"/>
              </a:lnSpc>
            </a:pPr>
            <a:r>
              <a:rPr lang="en-US" sz="1542">
                <a:solidFill>
                  <a:srgbClr val="000000"/>
                </a:solidFill>
                <a:latin typeface="Poppins"/>
              </a:rPr>
              <a:t>І будзем змагацца за лес беларусаў,</a:t>
            </a:r>
          </a:p>
          <a:p>
            <a:pPr algn="l">
              <a:lnSpc>
                <a:spcPts val="2160"/>
              </a:lnSpc>
            </a:pPr>
            <a:r>
              <a:rPr lang="en-US" sz="1542">
                <a:solidFill>
                  <a:srgbClr val="000000"/>
                </a:solidFill>
                <a:latin typeface="Poppins"/>
              </a:rPr>
              <a:t>За светлую веру ў заўтрашні дзень, </a:t>
            </a:r>
          </a:p>
          <a:p>
            <a:pPr algn="l">
              <a:lnSpc>
                <a:spcPts val="2160"/>
              </a:lnSpc>
            </a:pPr>
            <a:r>
              <a:rPr lang="en-US" sz="1542">
                <a:solidFill>
                  <a:srgbClr val="000000"/>
                </a:solidFill>
                <a:latin typeface="Poppins"/>
              </a:rPr>
              <a:t>За радасць, за шчасце і мір для людзей.</a:t>
            </a:r>
          </a:p>
          <a:p>
            <a:pPr algn="l">
              <a:lnSpc>
                <a:spcPts val="2160"/>
              </a:lnSpc>
            </a:pPr>
          </a:p>
          <a:p>
            <a:pPr algn="l">
              <a:lnSpc>
                <a:spcPts val="2160"/>
              </a:lnSpc>
            </a:pPr>
            <a:r>
              <a:rPr lang="en-US" sz="1542">
                <a:solidFill>
                  <a:srgbClr val="000000"/>
                </a:solidFill>
                <a:latin typeface="Poppins"/>
              </a:rPr>
              <a:t>Прафсаюзы - дзень за днем цясней рады! </a:t>
            </a:r>
          </a:p>
          <a:p>
            <a:pPr algn="l">
              <a:lnSpc>
                <a:spcPts val="2160"/>
              </a:lnSpc>
            </a:pPr>
            <a:r>
              <a:rPr lang="en-US" sz="1542">
                <a:solidFill>
                  <a:srgbClr val="000000"/>
                </a:solidFill>
                <a:latin typeface="Poppins"/>
              </a:rPr>
              <a:t>Мы за шчасце Беларусі назаўжды! </a:t>
            </a:r>
          </a:p>
          <a:p>
            <a:pPr algn="l">
              <a:lnSpc>
                <a:spcPts val="2160"/>
              </a:lnSpc>
            </a:pPr>
            <a:r>
              <a:rPr lang="en-US" sz="1542">
                <a:solidFill>
                  <a:srgbClr val="000000"/>
                </a:solidFill>
                <a:latin typeface="Poppins"/>
              </a:rPr>
              <a:t>Прафсаюзы - добра ведае народ: </a:t>
            </a:r>
          </a:p>
          <a:p>
            <a:pPr algn="l">
              <a:lnSpc>
                <a:spcPts val="2160"/>
              </a:lnSpc>
            </a:pPr>
            <a:r>
              <a:rPr lang="en-US" sz="1542">
                <a:solidFill>
                  <a:srgbClr val="000000"/>
                </a:solidFill>
                <a:latin typeface="Poppins"/>
              </a:rPr>
              <a:t>Толькі ў працы багацець нам з года ў год.</a:t>
            </a:r>
          </a:p>
          <a:p>
            <a:pPr algn="l">
              <a:lnSpc>
                <a:spcPts val="2160"/>
              </a:lnSpc>
            </a:pPr>
          </a:p>
          <a:p>
            <a:pPr algn="l">
              <a:lnSpc>
                <a:spcPts val="2160"/>
              </a:lnSpc>
            </a:pPr>
            <a:r>
              <a:rPr lang="en-US" sz="1542">
                <a:solidFill>
                  <a:srgbClr val="000000"/>
                </a:solidFill>
                <a:latin typeface="Poppins"/>
              </a:rPr>
              <a:t>Няхай ты вучоны, настаўнік, рабочы </a:t>
            </a:r>
          </a:p>
          <a:p>
            <a:pPr algn="l">
              <a:lnSpc>
                <a:spcPts val="2160"/>
              </a:lnSpc>
            </a:pPr>
            <a:r>
              <a:rPr lang="en-US" sz="1542">
                <a:solidFill>
                  <a:srgbClr val="000000"/>
                </a:solidFill>
                <a:latin typeface="Poppins"/>
              </a:rPr>
              <a:t>У цесным саюзе быць кожны з нас хоча, </a:t>
            </a:r>
          </a:p>
          <a:p>
            <a:pPr algn="l">
              <a:lnSpc>
                <a:spcPts val="2160"/>
              </a:lnSpc>
            </a:pPr>
            <a:r>
              <a:rPr lang="en-US" sz="1542">
                <a:solidFill>
                  <a:srgbClr val="000000"/>
                </a:solidFill>
                <a:latin typeface="Poppins"/>
              </a:rPr>
              <a:t>Каб разам у працы дастатак здабыць,</a:t>
            </a:r>
          </a:p>
          <a:p>
            <a:pPr algn="l">
              <a:lnSpc>
                <a:spcPts val="2160"/>
              </a:lnSpc>
            </a:pPr>
            <a:r>
              <a:rPr lang="en-US" sz="1542">
                <a:solidFill>
                  <a:srgbClr val="000000"/>
                </a:solidFill>
                <a:latin typeface="Poppins"/>
              </a:rPr>
              <a:t>У дружбе і згодзе заўседы нам жыць.</a:t>
            </a:r>
          </a:p>
          <a:p>
            <a:pPr algn="l">
              <a:lnSpc>
                <a:spcPts val="2160"/>
              </a:lnSpc>
            </a:pPr>
          </a:p>
          <a:p>
            <a:pPr algn="l">
              <a:lnSpc>
                <a:spcPts val="2160"/>
              </a:lnSpc>
              <a:spcBef>
                <a:spcPct val="0"/>
              </a:spcBef>
            </a:pPr>
          </a:p>
        </p:txBody>
      </p:sp>
      <p:sp>
        <p:nvSpPr>
          <p:cNvPr name="TextBox 16" id="16"/>
          <p:cNvSpPr txBox="true"/>
          <p:nvPr/>
        </p:nvSpPr>
        <p:spPr>
          <a:xfrm rot="0">
            <a:off x="13599365" y="4586828"/>
            <a:ext cx="4127775" cy="4143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28"/>
              </a:lnSpc>
            </a:pPr>
            <a:r>
              <a:rPr lang="en-US" sz="1591">
                <a:solidFill>
                  <a:srgbClr val="000000"/>
                </a:solidFill>
                <a:latin typeface="Open Sans"/>
              </a:rPr>
              <a:t>Прафсаюзы - дзень за днем цясней рады!</a:t>
            </a:r>
            <a:r>
              <a:rPr lang="en-US" sz="1591">
                <a:solidFill>
                  <a:srgbClr val="000000"/>
                </a:solidFill>
                <a:latin typeface="Open Sans"/>
              </a:rPr>
              <a:t> </a:t>
            </a:r>
          </a:p>
          <a:p>
            <a:pPr algn="l">
              <a:lnSpc>
                <a:spcPts val="2228"/>
              </a:lnSpc>
            </a:pPr>
            <a:r>
              <a:rPr lang="en-US" sz="1591">
                <a:solidFill>
                  <a:srgbClr val="000000"/>
                </a:solidFill>
                <a:latin typeface="Open Sans"/>
              </a:rPr>
              <a:t>Мы за шчасце Беларусі назаўжды! </a:t>
            </a:r>
          </a:p>
          <a:p>
            <a:pPr algn="l">
              <a:lnSpc>
                <a:spcPts val="2228"/>
              </a:lnSpc>
            </a:pPr>
            <a:r>
              <a:rPr lang="en-US" sz="1591">
                <a:solidFill>
                  <a:srgbClr val="000000"/>
                </a:solidFill>
                <a:latin typeface="Open Sans"/>
              </a:rPr>
              <a:t>Прафсаюзы - добра ведае народ:</a:t>
            </a:r>
          </a:p>
          <a:p>
            <a:pPr algn="l">
              <a:lnSpc>
                <a:spcPts val="2228"/>
              </a:lnSpc>
            </a:pPr>
            <a:r>
              <a:rPr lang="en-US" sz="1591">
                <a:solidFill>
                  <a:srgbClr val="000000"/>
                </a:solidFill>
                <a:latin typeface="Open Sans"/>
              </a:rPr>
              <a:t>Толькі ў працы багацець нам з года ў год.</a:t>
            </a:r>
          </a:p>
          <a:p>
            <a:pPr algn="l">
              <a:lnSpc>
                <a:spcPts val="2228"/>
              </a:lnSpc>
            </a:pPr>
          </a:p>
          <a:p>
            <a:pPr algn="l">
              <a:lnSpc>
                <a:spcPts val="2228"/>
              </a:lnSpc>
            </a:pPr>
            <a:r>
              <a:rPr lang="en-US" sz="1591">
                <a:solidFill>
                  <a:srgbClr val="000000"/>
                </a:solidFill>
                <a:latin typeface="Open Sans"/>
              </a:rPr>
              <a:t>Радзіме аддана служыць мы клянемся! </a:t>
            </a:r>
          </a:p>
          <a:p>
            <a:pPr algn="l">
              <a:lnSpc>
                <a:spcPts val="2228"/>
              </a:lnSpc>
            </a:pPr>
            <a:r>
              <a:rPr lang="en-US" sz="1591">
                <a:solidFill>
                  <a:srgbClr val="000000"/>
                </a:solidFill>
                <a:latin typeface="Open Sans"/>
              </a:rPr>
              <a:t>І з нашага курса павек не саб’емся. </a:t>
            </a:r>
          </a:p>
          <a:p>
            <a:pPr algn="l">
              <a:lnSpc>
                <a:spcPts val="2228"/>
              </a:lnSpc>
            </a:pPr>
            <a:r>
              <a:rPr lang="en-US" sz="1591">
                <a:solidFill>
                  <a:srgbClr val="000000"/>
                </a:solidFill>
                <a:latin typeface="Open Sans"/>
              </a:rPr>
              <a:t>З народам сваім у страі прафсаюз </a:t>
            </a:r>
          </a:p>
          <a:p>
            <a:pPr algn="l">
              <a:lnSpc>
                <a:spcPts val="2228"/>
              </a:lnSpc>
            </a:pPr>
            <a:r>
              <a:rPr lang="en-US" sz="1591">
                <a:solidFill>
                  <a:srgbClr val="000000"/>
                </a:solidFill>
                <a:latin typeface="Open Sans"/>
              </a:rPr>
              <a:t>Ідзе мірным шляхам, каб жыў беларус.</a:t>
            </a:r>
          </a:p>
          <a:p>
            <a:pPr algn="l">
              <a:lnSpc>
                <a:spcPts val="2228"/>
              </a:lnSpc>
            </a:pPr>
          </a:p>
          <a:p>
            <a:pPr algn="l">
              <a:lnSpc>
                <a:spcPts val="2228"/>
              </a:lnSpc>
            </a:pPr>
            <a:r>
              <a:rPr lang="en-US" sz="1591">
                <a:solidFill>
                  <a:srgbClr val="000000"/>
                </a:solidFill>
                <a:latin typeface="Open Sans"/>
              </a:rPr>
              <a:t>Прафсаюзы - дзень за днем цясней рады! </a:t>
            </a:r>
          </a:p>
          <a:p>
            <a:pPr algn="l">
              <a:lnSpc>
                <a:spcPts val="2228"/>
              </a:lnSpc>
            </a:pPr>
            <a:r>
              <a:rPr lang="en-US" sz="1591">
                <a:solidFill>
                  <a:srgbClr val="000000"/>
                </a:solidFill>
                <a:latin typeface="Open Sans"/>
              </a:rPr>
              <a:t>Мы за шчасце Беларусі назаўжды! </a:t>
            </a:r>
          </a:p>
          <a:p>
            <a:pPr algn="l">
              <a:lnSpc>
                <a:spcPts val="2228"/>
              </a:lnSpc>
            </a:pPr>
            <a:r>
              <a:rPr lang="en-US" sz="1591">
                <a:solidFill>
                  <a:srgbClr val="000000"/>
                </a:solidFill>
                <a:latin typeface="Open Sans"/>
              </a:rPr>
              <a:t>Прафсаюзы - добра ведае народ: </a:t>
            </a:r>
          </a:p>
          <a:p>
            <a:pPr algn="l">
              <a:lnSpc>
                <a:spcPts val="2228"/>
              </a:lnSpc>
            </a:pPr>
            <a:r>
              <a:rPr lang="en-US" sz="1591">
                <a:solidFill>
                  <a:srgbClr val="000000"/>
                </a:solidFill>
                <a:latin typeface="Open Sans"/>
              </a:rPr>
              <a:t>Толькі ў працы багацець нам з года ў год.</a:t>
            </a:r>
          </a:p>
          <a:p>
            <a:pPr algn="l">
              <a:lnSpc>
                <a:spcPts val="2228"/>
              </a:lnSpc>
            </a:pPr>
          </a:p>
        </p:txBody>
      </p:sp>
      <p:sp>
        <p:nvSpPr>
          <p:cNvPr name="TextBox 17" id="17"/>
          <p:cNvSpPr txBox="true"/>
          <p:nvPr/>
        </p:nvSpPr>
        <p:spPr>
          <a:xfrm rot="0">
            <a:off x="9123970" y="1451961"/>
            <a:ext cx="4807198" cy="11261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67"/>
              </a:lnSpc>
            </a:pPr>
            <a:r>
              <a:rPr lang="en-US" sz="2799" spc="-243">
                <a:solidFill>
                  <a:srgbClr val="004AAD"/>
                </a:solidFill>
                <a:latin typeface="Open Sans Bold"/>
              </a:rPr>
              <a:t>Гимн </a:t>
            </a:r>
          </a:p>
          <a:p>
            <a:pPr algn="l">
              <a:lnSpc>
                <a:spcPts val="2967"/>
              </a:lnSpc>
            </a:pPr>
            <a:r>
              <a:rPr lang="en-US" sz="2799" spc="-243">
                <a:solidFill>
                  <a:srgbClr val="004AAD"/>
                </a:solidFill>
                <a:latin typeface="Open Sans Bold"/>
              </a:rPr>
              <a:t>Федерации профсоюзов </a:t>
            </a:r>
          </a:p>
          <a:p>
            <a:pPr algn="l">
              <a:lnSpc>
                <a:spcPts val="2967"/>
              </a:lnSpc>
            </a:pPr>
            <a:r>
              <a:rPr lang="en-US" sz="2799" spc="-243">
                <a:solidFill>
                  <a:srgbClr val="004AAD"/>
                </a:solidFill>
                <a:latin typeface="Open Sans Bold"/>
              </a:rPr>
              <a:t>Беларуси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933689" y="1442436"/>
            <a:ext cx="4012246" cy="9264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24"/>
              </a:lnSpc>
            </a:pPr>
            <a:r>
              <a:rPr lang="en-US" sz="2286" spc="-77">
                <a:solidFill>
                  <a:srgbClr val="004AAD"/>
                </a:solidFill>
                <a:latin typeface="Open Sans Bold"/>
              </a:rPr>
              <a:t>ДЗЯРЖАУНЫ ГІМН </a:t>
            </a:r>
          </a:p>
          <a:p>
            <a:pPr algn="l">
              <a:lnSpc>
                <a:spcPts val="2424"/>
              </a:lnSpc>
            </a:pPr>
            <a:r>
              <a:rPr lang="en-US" sz="2286" spc="-77">
                <a:solidFill>
                  <a:srgbClr val="004AAD"/>
                </a:solidFill>
                <a:latin typeface="Open Sans Bold"/>
              </a:rPr>
              <a:t>РЭСПУБЛІКІ БЕЛАРУСЬ</a:t>
            </a:r>
          </a:p>
          <a:p>
            <a:pPr algn="l">
              <a:lnSpc>
                <a:spcPts val="2424"/>
              </a:lnSpc>
            </a:pPr>
          </a:p>
        </p:txBody>
      </p:sp>
      <p:sp>
        <p:nvSpPr>
          <p:cNvPr name="TextBox 19" id="19"/>
          <p:cNvSpPr txBox="true"/>
          <p:nvPr/>
        </p:nvSpPr>
        <p:spPr>
          <a:xfrm rot="0">
            <a:off x="905634" y="3063972"/>
            <a:ext cx="3572600" cy="45652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78"/>
              </a:lnSpc>
              <a:spcBef>
                <a:spcPct val="0"/>
              </a:spcBef>
            </a:pPr>
            <a:r>
              <a:rPr lang="en-US" sz="1627">
                <a:solidFill>
                  <a:srgbClr val="000000"/>
                </a:solidFill>
                <a:latin typeface="Archivo Black"/>
              </a:rPr>
              <a:t>Мы, беларусы - мірныя людзі,</a:t>
            </a:r>
          </a:p>
          <a:p>
            <a:pPr algn="ctr">
              <a:lnSpc>
                <a:spcPts val="2278"/>
              </a:lnSpc>
              <a:spcBef>
                <a:spcPct val="0"/>
              </a:spcBef>
            </a:pPr>
            <a:r>
              <a:rPr lang="en-US" sz="1627">
                <a:solidFill>
                  <a:srgbClr val="000000"/>
                </a:solidFill>
                <a:latin typeface="Archivo Black"/>
              </a:rPr>
              <a:t>Сэрцам адданыя роднай зямлі,</a:t>
            </a:r>
          </a:p>
          <a:p>
            <a:pPr algn="ctr">
              <a:lnSpc>
                <a:spcPts val="2278"/>
              </a:lnSpc>
              <a:spcBef>
                <a:spcPct val="0"/>
              </a:spcBef>
            </a:pPr>
            <a:r>
              <a:rPr lang="en-US" sz="1627">
                <a:solidFill>
                  <a:srgbClr val="000000"/>
                </a:solidFill>
                <a:latin typeface="Archivo Black"/>
              </a:rPr>
              <a:t>Шчыра сябруем, сілы гартуем</a:t>
            </a:r>
          </a:p>
          <a:p>
            <a:pPr algn="ctr">
              <a:lnSpc>
                <a:spcPts val="2278"/>
              </a:lnSpc>
              <a:spcBef>
                <a:spcPct val="0"/>
              </a:spcBef>
            </a:pPr>
            <a:r>
              <a:rPr lang="en-US" sz="1627">
                <a:solidFill>
                  <a:srgbClr val="000000"/>
                </a:solidFill>
                <a:latin typeface="Archivo Black"/>
              </a:rPr>
              <a:t>Мы ў працавітай, вольнай сям'і.</a:t>
            </a:r>
          </a:p>
          <a:p>
            <a:pPr algn="ctr">
              <a:lnSpc>
                <a:spcPts val="2278"/>
              </a:lnSpc>
              <a:spcBef>
                <a:spcPct val="0"/>
              </a:spcBef>
            </a:pPr>
            <a:r>
              <a:rPr lang="en-US" sz="1627">
                <a:solidFill>
                  <a:srgbClr val="000000"/>
                </a:solidFill>
                <a:latin typeface="Archivo Black"/>
              </a:rPr>
              <a:t> </a:t>
            </a:r>
          </a:p>
          <a:p>
            <a:pPr algn="ctr">
              <a:lnSpc>
                <a:spcPts val="2278"/>
              </a:lnSpc>
              <a:spcBef>
                <a:spcPct val="0"/>
              </a:spcBef>
            </a:pPr>
            <a:r>
              <a:rPr lang="en-US" sz="1627">
                <a:solidFill>
                  <a:srgbClr val="000000"/>
                </a:solidFill>
                <a:latin typeface="Archivo Black"/>
              </a:rPr>
              <a:t>Слаўся, зямлі нашай светлае імя,</a:t>
            </a:r>
          </a:p>
          <a:p>
            <a:pPr algn="ctr">
              <a:lnSpc>
                <a:spcPts val="2278"/>
              </a:lnSpc>
              <a:spcBef>
                <a:spcPct val="0"/>
              </a:spcBef>
            </a:pPr>
            <a:r>
              <a:rPr lang="en-US" sz="1627">
                <a:solidFill>
                  <a:srgbClr val="000000"/>
                </a:solidFill>
                <a:latin typeface="Archivo Black"/>
              </a:rPr>
              <a:t>Слаўся, народаў братэрскі саюз!</a:t>
            </a:r>
          </a:p>
          <a:p>
            <a:pPr algn="ctr">
              <a:lnSpc>
                <a:spcPts val="2278"/>
              </a:lnSpc>
              <a:spcBef>
                <a:spcPct val="0"/>
              </a:spcBef>
            </a:pPr>
            <a:r>
              <a:rPr lang="en-US" sz="1627">
                <a:solidFill>
                  <a:srgbClr val="000000"/>
                </a:solidFill>
                <a:latin typeface="Archivo Black"/>
              </a:rPr>
              <a:t>Наша любімая маці-Радзіма,</a:t>
            </a:r>
          </a:p>
          <a:p>
            <a:pPr algn="ctr">
              <a:lnSpc>
                <a:spcPts val="2278"/>
              </a:lnSpc>
              <a:spcBef>
                <a:spcPct val="0"/>
              </a:spcBef>
            </a:pPr>
            <a:r>
              <a:rPr lang="en-US" sz="1627">
                <a:solidFill>
                  <a:srgbClr val="000000"/>
                </a:solidFill>
                <a:latin typeface="Archivo Black"/>
              </a:rPr>
              <a:t>Вечна жыві і квітней, Беларусь!</a:t>
            </a:r>
          </a:p>
          <a:p>
            <a:pPr algn="ctr">
              <a:lnSpc>
                <a:spcPts val="2278"/>
              </a:lnSpc>
              <a:spcBef>
                <a:spcPct val="0"/>
              </a:spcBef>
            </a:pPr>
            <a:r>
              <a:rPr lang="en-US" sz="1627">
                <a:solidFill>
                  <a:srgbClr val="000000"/>
                </a:solidFill>
                <a:latin typeface="Archivo Black"/>
              </a:rPr>
              <a:t> </a:t>
            </a:r>
          </a:p>
          <a:p>
            <a:pPr algn="ctr">
              <a:lnSpc>
                <a:spcPts val="2278"/>
              </a:lnSpc>
              <a:spcBef>
                <a:spcPct val="0"/>
              </a:spcBef>
            </a:pPr>
            <a:r>
              <a:rPr lang="en-US" sz="1627">
                <a:solidFill>
                  <a:srgbClr val="000000"/>
                </a:solidFill>
                <a:latin typeface="Archivo Black"/>
              </a:rPr>
              <a:t>Разам з братамі мужна вякамі</a:t>
            </a:r>
          </a:p>
          <a:p>
            <a:pPr algn="ctr">
              <a:lnSpc>
                <a:spcPts val="2278"/>
              </a:lnSpc>
              <a:spcBef>
                <a:spcPct val="0"/>
              </a:spcBef>
            </a:pPr>
            <a:r>
              <a:rPr lang="en-US" sz="1627">
                <a:solidFill>
                  <a:srgbClr val="000000"/>
                </a:solidFill>
                <a:latin typeface="Archivo Black"/>
              </a:rPr>
              <a:t>Мы баранілі родны парог,</a:t>
            </a:r>
          </a:p>
          <a:p>
            <a:pPr algn="ctr">
              <a:lnSpc>
                <a:spcPts val="2278"/>
              </a:lnSpc>
              <a:spcBef>
                <a:spcPct val="0"/>
              </a:spcBef>
            </a:pPr>
            <a:r>
              <a:rPr lang="en-US" sz="1627">
                <a:solidFill>
                  <a:srgbClr val="000000"/>
                </a:solidFill>
                <a:latin typeface="Archivo Black"/>
              </a:rPr>
              <a:t>У бітвах за волю, бітвах за долю</a:t>
            </a:r>
          </a:p>
          <a:p>
            <a:pPr algn="ctr">
              <a:lnSpc>
                <a:spcPts val="2278"/>
              </a:lnSpc>
              <a:spcBef>
                <a:spcPct val="0"/>
              </a:spcBef>
            </a:pPr>
            <a:r>
              <a:rPr lang="en-US" sz="1627">
                <a:solidFill>
                  <a:srgbClr val="000000"/>
                </a:solidFill>
                <a:latin typeface="Archivo Black"/>
              </a:rPr>
              <a:t>Свой здабывалі сцяг перамог!</a:t>
            </a:r>
          </a:p>
          <a:p>
            <a:pPr algn="ctr">
              <a:lnSpc>
                <a:spcPts val="2278"/>
              </a:lnSpc>
              <a:spcBef>
                <a:spcPct val="0"/>
              </a:spcBef>
            </a:pPr>
            <a:r>
              <a:rPr lang="en-US" sz="1627">
                <a:solidFill>
                  <a:srgbClr val="000000"/>
                </a:solidFill>
                <a:latin typeface="Archivo Black"/>
              </a:rPr>
              <a:t> </a:t>
            </a:r>
          </a:p>
          <a:p>
            <a:pPr algn="ctr">
              <a:lnSpc>
                <a:spcPts val="2278"/>
              </a:lnSpc>
              <a:spcBef>
                <a:spcPct val="0"/>
              </a:spcBef>
            </a:pPr>
          </a:p>
        </p:txBody>
      </p:sp>
      <p:sp>
        <p:nvSpPr>
          <p:cNvPr name="TextBox 20" id="20"/>
          <p:cNvSpPr txBox="true"/>
          <p:nvPr/>
        </p:nvSpPr>
        <p:spPr>
          <a:xfrm rot="0">
            <a:off x="4814823" y="3979466"/>
            <a:ext cx="3697181" cy="43090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54"/>
              </a:lnSpc>
              <a:spcBef>
                <a:spcPct val="0"/>
              </a:spcBef>
            </a:pPr>
            <a:r>
              <a:rPr lang="en-US" sz="1752">
                <a:solidFill>
                  <a:srgbClr val="000000"/>
                </a:solidFill>
                <a:latin typeface="Archivo Black"/>
              </a:rPr>
              <a:t>Сл</a:t>
            </a:r>
            <a:r>
              <a:rPr lang="en-US" sz="1752">
                <a:solidFill>
                  <a:srgbClr val="000000"/>
                </a:solidFill>
                <a:latin typeface="Archivo Black"/>
              </a:rPr>
              <a:t>аўся, зямлі нашай светлае імя,</a:t>
            </a:r>
          </a:p>
          <a:p>
            <a:pPr algn="ctr">
              <a:lnSpc>
                <a:spcPts val="2454"/>
              </a:lnSpc>
              <a:spcBef>
                <a:spcPct val="0"/>
              </a:spcBef>
            </a:pPr>
            <a:r>
              <a:rPr lang="en-US" sz="1752">
                <a:solidFill>
                  <a:srgbClr val="000000"/>
                </a:solidFill>
                <a:latin typeface="Archivo Black"/>
              </a:rPr>
              <a:t>Слаўся, народаў братэрскі саюз!</a:t>
            </a:r>
          </a:p>
          <a:p>
            <a:pPr algn="ctr">
              <a:lnSpc>
                <a:spcPts val="2454"/>
              </a:lnSpc>
              <a:spcBef>
                <a:spcPct val="0"/>
              </a:spcBef>
            </a:pPr>
            <a:r>
              <a:rPr lang="en-US" sz="1752">
                <a:solidFill>
                  <a:srgbClr val="000000"/>
                </a:solidFill>
                <a:latin typeface="Archivo Black"/>
              </a:rPr>
              <a:t>Наша любімая маці-Радзіма,</a:t>
            </a:r>
          </a:p>
          <a:p>
            <a:pPr algn="ctr">
              <a:lnSpc>
                <a:spcPts val="2454"/>
              </a:lnSpc>
              <a:spcBef>
                <a:spcPct val="0"/>
              </a:spcBef>
            </a:pPr>
            <a:r>
              <a:rPr lang="en-US" sz="1752">
                <a:solidFill>
                  <a:srgbClr val="000000"/>
                </a:solidFill>
                <a:latin typeface="Archivo Black"/>
              </a:rPr>
              <a:t>Вечна жыві і квітней, Беларусь!</a:t>
            </a:r>
          </a:p>
          <a:p>
            <a:pPr algn="ctr">
              <a:lnSpc>
                <a:spcPts val="2454"/>
              </a:lnSpc>
              <a:spcBef>
                <a:spcPct val="0"/>
              </a:spcBef>
            </a:pPr>
            <a:r>
              <a:rPr lang="en-US" sz="1752">
                <a:solidFill>
                  <a:srgbClr val="000000"/>
                </a:solidFill>
                <a:latin typeface="Archivo Black"/>
              </a:rPr>
              <a:t> </a:t>
            </a:r>
          </a:p>
          <a:p>
            <a:pPr algn="ctr">
              <a:lnSpc>
                <a:spcPts val="2454"/>
              </a:lnSpc>
              <a:spcBef>
                <a:spcPct val="0"/>
              </a:spcBef>
            </a:pPr>
            <a:r>
              <a:rPr lang="en-US" sz="1752">
                <a:solidFill>
                  <a:srgbClr val="000000"/>
                </a:solidFill>
                <a:latin typeface="Archivo Black"/>
              </a:rPr>
              <a:t>Дружба народаў - сіла народаў -</a:t>
            </a:r>
          </a:p>
          <a:p>
            <a:pPr algn="ctr">
              <a:lnSpc>
                <a:spcPts val="2454"/>
              </a:lnSpc>
              <a:spcBef>
                <a:spcPct val="0"/>
              </a:spcBef>
            </a:pPr>
            <a:r>
              <a:rPr lang="en-US" sz="1752">
                <a:solidFill>
                  <a:srgbClr val="000000"/>
                </a:solidFill>
                <a:latin typeface="Archivo Black"/>
              </a:rPr>
              <a:t>Наш запаветны, сонечны шлях.</a:t>
            </a:r>
          </a:p>
          <a:p>
            <a:pPr algn="ctr">
              <a:lnSpc>
                <a:spcPts val="2454"/>
              </a:lnSpc>
              <a:spcBef>
                <a:spcPct val="0"/>
              </a:spcBef>
            </a:pPr>
            <a:r>
              <a:rPr lang="en-US" sz="1752">
                <a:solidFill>
                  <a:srgbClr val="000000"/>
                </a:solidFill>
                <a:latin typeface="Archivo Black"/>
              </a:rPr>
              <a:t>Горда ж узвіся ў ясныя высі,</a:t>
            </a:r>
          </a:p>
          <a:p>
            <a:pPr algn="ctr">
              <a:lnSpc>
                <a:spcPts val="2454"/>
              </a:lnSpc>
              <a:spcBef>
                <a:spcPct val="0"/>
              </a:spcBef>
            </a:pPr>
            <a:r>
              <a:rPr lang="en-US" sz="1752">
                <a:solidFill>
                  <a:srgbClr val="000000"/>
                </a:solidFill>
                <a:latin typeface="Archivo Black"/>
              </a:rPr>
              <a:t>Сцяг пераможны - радасці сцяг!</a:t>
            </a:r>
          </a:p>
          <a:p>
            <a:pPr algn="ctr">
              <a:lnSpc>
                <a:spcPts val="2454"/>
              </a:lnSpc>
              <a:spcBef>
                <a:spcPct val="0"/>
              </a:spcBef>
            </a:pPr>
            <a:r>
              <a:rPr lang="en-US" sz="1752">
                <a:solidFill>
                  <a:srgbClr val="000000"/>
                </a:solidFill>
                <a:latin typeface="Archivo Black"/>
              </a:rPr>
              <a:t> </a:t>
            </a:r>
          </a:p>
          <a:p>
            <a:pPr algn="ctr">
              <a:lnSpc>
                <a:spcPts val="2454"/>
              </a:lnSpc>
              <a:spcBef>
                <a:spcPct val="0"/>
              </a:spcBef>
            </a:pPr>
            <a:r>
              <a:rPr lang="en-US" sz="1752">
                <a:solidFill>
                  <a:srgbClr val="000000"/>
                </a:solidFill>
                <a:latin typeface="Archivo Black"/>
              </a:rPr>
              <a:t>Слаўся, зямлі нашай светлае імя,</a:t>
            </a:r>
          </a:p>
          <a:p>
            <a:pPr algn="ctr">
              <a:lnSpc>
                <a:spcPts val="2454"/>
              </a:lnSpc>
              <a:spcBef>
                <a:spcPct val="0"/>
              </a:spcBef>
            </a:pPr>
            <a:r>
              <a:rPr lang="en-US" sz="1752">
                <a:solidFill>
                  <a:srgbClr val="000000"/>
                </a:solidFill>
                <a:latin typeface="Archivo Black"/>
              </a:rPr>
              <a:t>Слаўся, народаў братэрскі саюз!</a:t>
            </a:r>
          </a:p>
          <a:p>
            <a:pPr algn="ctr">
              <a:lnSpc>
                <a:spcPts val="2454"/>
              </a:lnSpc>
              <a:spcBef>
                <a:spcPct val="0"/>
              </a:spcBef>
            </a:pPr>
            <a:r>
              <a:rPr lang="en-US" sz="1752">
                <a:solidFill>
                  <a:srgbClr val="000000"/>
                </a:solidFill>
                <a:latin typeface="Archivo Black"/>
              </a:rPr>
              <a:t>Наша любімая маці-Радзіма,</a:t>
            </a:r>
          </a:p>
          <a:p>
            <a:pPr algn="ctr">
              <a:lnSpc>
                <a:spcPts val="2454"/>
              </a:lnSpc>
              <a:spcBef>
                <a:spcPct val="0"/>
              </a:spcBef>
            </a:pPr>
            <a:r>
              <a:rPr lang="en-US" sz="1752">
                <a:solidFill>
                  <a:srgbClr val="000000"/>
                </a:solidFill>
                <a:latin typeface="Archivo Black"/>
              </a:rPr>
              <a:t>Вечна жыві і квітней, Беларусь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394630" y="2340072"/>
            <a:ext cx="3959415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00"/>
              </a:lnSpc>
              <a:spcBef>
                <a:spcPct val="0"/>
              </a:spcBef>
            </a:pPr>
            <a:r>
              <a:rPr lang="en-US" sz="1500">
                <a:solidFill>
                  <a:srgbClr val="004AAD"/>
                </a:solidFill>
                <a:latin typeface="Hortensia"/>
              </a:rPr>
              <a:t>Словы М.Клімковіча, У.Карызны</a:t>
            </a:r>
          </a:p>
          <a:p>
            <a:pPr algn="ctr">
              <a:lnSpc>
                <a:spcPts val="2100"/>
              </a:lnSpc>
              <a:spcBef>
                <a:spcPct val="0"/>
              </a:spcBef>
            </a:pPr>
            <a:r>
              <a:rPr lang="en-US" sz="1500">
                <a:solidFill>
                  <a:srgbClr val="004AAD"/>
                </a:solidFill>
                <a:latin typeface="Hortensia"/>
              </a:rPr>
              <a:t>Музыка Н.Сакалоўскага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5124331" y="132080"/>
            <a:ext cx="2135029" cy="896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4AAD"/>
                </a:solidFill>
                <a:latin typeface="Hortensia"/>
              </a:rPr>
              <a:t>Звучат</a:t>
            </a:r>
            <a:r>
              <a:rPr lang="en-US" sz="5199">
                <a:solidFill>
                  <a:srgbClr val="000000"/>
                </a:solidFill>
                <a:latin typeface="Hortensia"/>
              </a:rPr>
              <a:t>: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6666" r="0" b="-16666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717550" y="-130175"/>
            <a:ext cx="13627100" cy="10547350"/>
            <a:chOff x="0" y="0"/>
            <a:chExt cx="3589030" cy="277790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589031" cy="2777903"/>
            </a:xfrm>
            <a:custGeom>
              <a:avLst/>
              <a:gdLst/>
              <a:ahLst/>
              <a:cxnLst/>
              <a:rect r="r" b="b" t="t" l="l"/>
              <a:pathLst>
                <a:path h="2777903" w="3589031">
                  <a:moveTo>
                    <a:pt x="28974" y="0"/>
                  </a:moveTo>
                  <a:lnTo>
                    <a:pt x="3560056" y="0"/>
                  </a:lnTo>
                  <a:cubicBezTo>
                    <a:pt x="3576058" y="0"/>
                    <a:pt x="3589031" y="12972"/>
                    <a:pt x="3589031" y="28974"/>
                  </a:cubicBezTo>
                  <a:lnTo>
                    <a:pt x="3589031" y="2748929"/>
                  </a:lnTo>
                  <a:cubicBezTo>
                    <a:pt x="3589031" y="2764931"/>
                    <a:pt x="3576058" y="2777903"/>
                    <a:pt x="3560056" y="2777903"/>
                  </a:cubicBezTo>
                  <a:lnTo>
                    <a:pt x="28974" y="2777903"/>
                  </a:lnTo>
                  <a:cubicBezTo>
                    <a:pt x="12972" y="2777903"/>
                    <a:pt x="0" y="2764931"/>
                    <a:pt x="0" y="2748929"/>
                  </a:cubicBezTo>
                  <a:lnTo>
                    <a:pt x="0" y="28974"/>
                  </a:lnTo>
                  <a:cubicBezTo>
                    <a:pt x="0" y="12972"/>
                    <a:pt x="12972" y="0"/>
                    <a:pt x="28974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3589030" cy="282552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8377100" y="628755"/>
            <a:ext cx="9064900" cy="9029490"/>
            <a:chOff x="0" y="0"/>
            <a:chExt cx="6502400" cy="6477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-23042" y="119185"/>
              <a:ext cx="6542159" cy="6244242"/>
            </a:xfrm>
            <a:custGeom>
              <a:avLst/>
              <a:gdLst/>
              <a:ahLst/>
              <a:cxnLst/>
              <a:rect r="r" b="b" t="t" l="l"/>
              <a:pathLst>
                <a:path h="6244242" w="6542159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3"/>
              <a:stretch>
                <a:fillRect l="223" t="0" r="223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73038" y="66269"/>
              <a:ext cx="6350000" cy="6349987"/>
            </a:xfrm>
            <a:custGeom>
              <a:avLst/>
              <a:gdLst/>
              <a:ahLst/>
              <a:cxnLst/>
              <a:rect r="r" b="b" t="t" l="l"/>
              <a:pathLst>
                <a:path h="6349987" w="6350000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FAFAFA"/>
            </a:solidFill>
          </p:spPr>
        </p:sp>
      </p:grpSp>
      <p:sp>
        <p:nvSpPr>
          <p:cNvPr name="TextBox 9" id="9"/>
          <p:cNvSpPr txBox="true"/>
          <p:nvPr/>
        </p:nvSpPr>
        <p:spPr>
          <a:xfrm rot="0">
            <a:off x="1028700" y="933450"/>
            <a:ext cx="5367074" cy="71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21"/>
              </a:lnSpc>
              <a:spcBef>
                <a:spcPct val="0"/>
              </a:spcBef>
            </a:pPr>
            <a:r>
              <a:rPr lang="en-US" sz="4086">
                <a:solidFill>
                  <a:srgbClr val="FFFFFF"/>
                </a:solidFill>
                <a:latin typeface="Yeseva One"/>
              </a:rPr>
              <a:t>ПОВЕСТКА ДНЯ: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28700" y="2677160"/>
            <a:ext cx="608707" cy="65811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"/>
              </a:rPr>
              <a:t>1.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"/>
              </a:rPr>
              <a:t>2.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"/>
              </a:rPr>
              <a:t>3.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"/>
              </a:rPr>
              <a:t>4.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"/>
              </a:rPr>
              <a:t>5.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"/>
              </a:rPr>
              <a:t>6.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"/>
              </a:rPr>
              <a:t>7.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"/>
              </a:rPr>
              <a:t>8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"/>
              </a:rPr>
              <a:t>9.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"/>
              </a:rPr>
              <a:t>10.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"/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6666" r="0" b="-16666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1727269"/>
            <a:ext cx="12876405" cy="8371650"/>
            <a:chOff x="0" y="0"/>
            <a:chExt cx="3391317" cy="220487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391317" cy="2204879"/>
            </a:xfrm>
            <a:custGeom>
              <a:avLst/>
              <a:gdLst/>
              <a:ahLst/>
              <a:cxnLst/>
              <a:rect r="r" b="b" t="t" l="l"/>
              <a:pathLst>
                <a:path h="2204879" w="3391317">
                  <a:moveTo>
                    <a:pt x="0" y="0"/>
                  </a:moveTo>
                  <a:lnTo>
                    <a:pt x="3391317" y="0"/>
                  </a:lnTo>
                  <a:lnTo>
                    <a:pt x="3391317" y="2204879"/>
                  </a:lnTo>
                  <a:lnTo>
                    <a:pt x="0" y="2204879"/>
                  </a:lnTo>
                  <a:close/>
                </a:path>
              </a:pathLst>
            </a:custGeom>
            <a:gradFill rotWithShape="true">
              <a:gsLst>
                <a:gs pos="0">
                  <a:srgbClr val="A6A6A6">
                    <a:alpha val="27000"/>
                  </a:srgbClr>
                </a:gs>
                <a:gs pos="100000">
                  <a:srgbClr val="FFFFFF">
                    <a:alpha val="27000"/>
                  </a:srgbClr>
                </a:gs>
              </a:gsLst>
              <a:lin ang="0"/>
            </a:gradFill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3391317" cy="225250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2892925" y="-1194143"/>
            <a:ext cx="14214475" cy="14214475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37373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3347700" y="-1194143"/>
            <a:ext cx="14214475" cy="14214475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9956075" y="1955075"/>
            <a:ext cx="8331925" cy="8331925"/>
          </a:xfrm>
          <a:custGeom>
            <a:avLst/>
            <a:gdLst/>
            <a:ahLst/>
            <a:cxnLst/>
            <a:rect r="r" b="b" t="t" l="l"/>
            <a:pathLst>
              <a:path h="8331925" w="8331925">
                <a:moveTo>
                  <a:pt x="0" y="0"/>
                </a:moveTo>
                <a:lnTo>
                  <a:pt x="8331925" y="0"/>
                </a:lnTo>
                <a:lnTo>
                  <a:pt x="8331925" y="8331925"/>
                </a:lnTo>
                <a:lnTo>
                  <a:pt x="0" y="83319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1432851" y="1955075"/>
            <a:ext cx="15826449" cy="7804079"/>
            <a:chOff x="0" y="0"/>
            <a:chExt cx="4168283" cy="2055395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4168283" cy="2055395"/>
            </a:xfrm>
            <a:custGeom>
              <a:avLst/>
              <a:gdLst/>
              <a:ahLst/>
              <a:cxnLst/>
              <a:rect r="r" b="b" t="t" l="l"/>
              <a:pathLst>
                <a:path h="2055395" w="4168283">
                  <a:moveTo>
                    <a:pt x="0" y="0"/>
                  </a:moveTo>
                  <a:lnTo>
                    <a:pt x="4168283" y="0"/>
                  </a:lnTo>
                  <a:lnTo>
                    <a:pt x="4168283" y="2055395"/>
                  </a:lnTo>
                  <a:lnTo>
                    <a:pt x="0" y="2055395"/>
                  </a:lnTo>
                  <a:close/>
                </a:path>
              </a:pathLst>
            </a:custGeom>
            <a:solidFill>
              <a:srgbClr val="004AAD">
                <a:alpha val="7843"/>
              </a:srgbClr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47625"/>
              <a:ext cx="4168283" cy="21030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1028700" y="942975"/>
            <a:ext cx="5367074" cy="7059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21"/>
              </a:lnSpc>
              <a:spcBef>
                <a:spcPct val="0"/>
              </a:spcBef>
            </a:pPr>
            <a:r>
              <a:rPr lang="en-US" sz="4086">
                <a:solidFill>
                  <a:srgbClr val="004AAD"/>
                </a:solidFill>
                <a:latin typeface="League Spartan"/>
              </a:rPr>
              <a:t>ПОВЕСТКА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432851" y="1933132"/>
            <a:ext cx="15826449" cy="7781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4AAD"/>
                </a:solidFill>
                <a:latin typeface="Open Sans"/>
              </a:rPr>
              <a:t>1.</a:t>
            </a:r>
          </a:p>
          <a:p>
            <a:pPr algn="l">
              <a:lnSpc>
                <a:spcPts val="4759"/>
              </a:lnSpc>
            </a:pP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4AAD"/>
                </a:solidFill>
                <a:latin typeface="Open Sans"/>
              </a:rPr>
              <a:t>2.</a:t>
            </a:r>
          </a:p>
          <a:p>
            <a:pPr algn="l">
              <a:lnSpc>
                <a:spcPts val="4759"/>
              </a:lnSpc>
            </a:pP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4AAD"/>
                </a:solidFill>
                <a:latin typeface="Open Sans"/>
              </a:rPr>
              <a:t>3.</a:t>
            </a:r>
          </a:p>
          <a:p>
            <a:pPr algn="l">
              <a:lnSpc>
                <a:spcPts val="4759"/>
              </a:lnSpc>
            </a:pP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4AAD"/>
                </a:solidFill>
                <a:latin typeface="Open Sans"/>
              </a:rPr>
              <a:t>4.</a:t>
            </a:r>
          </a:p>
          <a:p>
            <a:pPr algn="l">
              <a:lnSpc>
                <a:spcPts val="4759"/>
              </a:lnSpc>
            </a:pP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4AAD"/>
                </a:solidFill>
                <a:latin typeface="Open Sans"/>
              </a:rPr>
              <a:t>5.</a:t>
            </a:r>
          </a:p>
          <a:p>
            <a:pPr algn="l">
              <a:lnSpc>
                <a:spcPts val="4759"/>
              </a:lnSpc>
            </a:pP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4AAD"/>
                </a:solidFill>
                <a:latin typeface="Open Sans"/>
              </a:rPr>
              <a:t>6.</a:t>
            </a:r>
          </a:p>
          <a:p>
            <a:pPr algn="l">
              <a:lnSpc>
                <a:spcPts val="4759"/>
              </a:lnSpc>
            </a:pP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4AAD"/>
                </a:solidFill>
                <a:latin typeface="Open Sans"/>
              </a:rPr>
              <a:t>7.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6666" r="0" b="-16666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562831" y="6732963"/>
            <a:ext cx="27726434" cy="3589006"/>
            <a:chOff x="0" y="0"/>
            <a:chExt cx="7302435" cy="94525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7302435" cy="945253"/>
            </a:xfrm>
            <a:custGeom>
              <a:avLst/>
              <a:gdLst/>
              <a:ahLst/>
              <a:cxnLst/>
              <a:rect r="r" b="b" t="t" l="l"/>
              <a:pathLst>
                <a:path h="945253" w="7302435">
                  <a:moveTo>
                    <a:pt x="14240" y="0"/>
                  </a:moveTo>
                  <a:lnTo>
                    <a:pt x="7288195" y="0"/>
                  </a:lnTo>
                  <a:cubicBezTo>
                    <a:pt x="7291971" y="0"/>
                    <a:pt x="7295593" y="1500"/>
                    <a:pt x="7298264" y="4171"/>
                  </a:cubicBezTo>
                  <a:cubicBezTo>
                    <a:pt x="7300934" y="6842"/>
                    <a:pt x="7302435" y="10464"/>
                    <a:pt x="7302435" y="14240"/>
                  </a:cubicBezTo>
                  <a:lnTo>
                    <a:pt x="7302435" y="931012"/>
                  </a:lnTo>
                  <a:cubicBezTo>
                    <a:pt x="7302435" y="934789"/>
                    <a:pt x="7300934" y="938411"/>
                    <a:pt x="7298264" y="941082"/>
                  </a:cubicBezTo>
                  <a:cubicBezTo>
                    <a:pt x="7295593" y="943752"/>
                    <a:pt x="7291971" y="945253"/>
                    <a:pt x="7288195" y="945253"/>
                  </a:cubicBezTo>
                  <a:lnTo>
                    <a:pt x="14240" y="945253"/>
                  </a:lnTo>
                  <a:cubicBezTo>
                    <a:pt x="6376" y="945253"/>
                    <a:pt x="0" y="938877"/>
                    <a:pt x="0" y="931012"/>
                  </a:cubicBezTo>
                  <a:lnTo>
                    <a:pt x="0" y="14240"/>
                  </a:lnTo>
                  <a:cubicBezTo>
                    <a:pt x="0" y="10464"/>
                    <a:pt x="1500" y="6842"/>
                    <a:pt x="4171" y="4171"/>
                  </a:cubicBezTo>
                  <a:cubicBezTo>
                    <a:pt x="6842" y="1500"/>
                    <a:pt x="10464" y="0"/>
                    <a:pt x="1424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000000">
                    <a:alpha val="88000"/>
                  </a:srgbClr>
                </a:gs>
                <a:gs pos="100000">
                  <a:srgbClr val="3533CD">
                    <a:alpha val="88000"/>
                  </a:srgbClr>
                </a:gs>
              </a:gsLst>
              <a:lin ang="0"/>
            </a:gradFill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7302435" cy="9928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2880436" y="3904038"/>
            <a:ext cx="5657850" cy="5657850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9749714" y="3904038"/>
            <a:ext cx="5657850" cy="5657850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952507" y="2551101"/>
            <a:ext cx="7191493" cy="7597227"/>
            <a:chOff x="0" y="0"/>
            <a:chExt cx="1103430" cy="1165684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103431" cy="1165684"/>
            </a:xfrm>
            <a:custGeom>
              <a:avLst/>
              <a:gdLst/>
              <a:ahLst/>
              <a:cxnLst/>
              <a:rect r="r" b="b" t="t" l="l"/>
              <a:pathLst>
                <a:path h="1165684" w="1103431">
                  <a:moveTo>
                    <a:pt x="0" y="0"/>
                  </a:moveTo>
                  <a:lnTo>
                    <a:pt x="1103431" y="0"/>
                  </a:lnTo>
                  <a:lnTo>
                    <a:pt x="1103431" y="1165684"/>
                  </a:lnTo>
                  <a:lnTo>
                    <a:pt x="0" y="1165684"/>
                  </a:lnTo>
                  <a:close/>
                </a:path>
              </a:pathLst>
            </a:custGeom>
            <a:solidFill>
              <a:srgbClr val="EAEAEA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47625"/>
              <a:ext cx="1103430" cy="121330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9414206" y="2551101"/>
            <a:ext cx="7403267" cy="7597227"/>
            <a:chOff x="0" y="0"/>
            <a:chExt cx="1135924" cy="1165684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135924" cy="1165684"/>
            </a:xfrm>
            <a:custGeom>
              <a:avLst/>
              <a:gdLst/>
              <a:ahLst/>
              <a:cxnLst/>
              <a:rect r="r" b="b" t="t" l="l"/>
              <a:pathLst>
                <a:path h="1165684" w="1135924">
                  <a:moveTo>
                    <a:pt x="0" y="0"/>
                  </a:moveTo>
                  <a:lnTo>
                    <a:pt x="1135924" y="0"/>
                  </a:lnTo>
                  <a:lnTo>
                    <a:pt x="1135924" y="1165684"/>
                  </a:lnTo>
                  <a:lnTo>
                    <a:pt x="0" y="1165684"/>
                  </a:lnTo>
                  <a:close/>
                </a:path>
              </a:pathLst>
            </a:custGeom>
            <a:solidFill>
              <a:srgbClr val="EAEAEA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47625"/>
              <a:ext cx="1135924" cy="121330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8" id="18"/>
          <p:cNvSpPr/>
          <p:nvPr/>
        </p:nvSpPr>
        <p:spPr>
          <a:xfrm flipH="false" flipV="false" rot="0">
            <a:off x="9071960" y="1849803"/>
            <a:ext cx="8087759" cy="10135705"/>
          </a:xfrm>
          <a:custGeom>
            <a:avLst/>
            <a:gdLst/>
            <a:ahLst/>
            <a:cxnLst/>
            <a:rect r="r" b="b" t="t" l="l"/>
            <a:pathLst>
              <a:path h="10135705" w="8087759">
                <a:moveTo>
                  <a:pt x="0" y="0"/>
                </a:moveTo>
                <a:lnTo>
                  <a:pt x="8087759" y="0"/>
                </a:lnTo>
                <a:lnTo>
                  <a:pt x="8087759" y="10135705"/>
                </a:lnTo>
                <a:lnTo>
                  <a:pt x="0" y="101357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4000"/>
            </a:blip>
            <a:stretch>
              <a:fillRect l="-12660" t="0" r="-1266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3420848" y="923925"/>
            <a:ext cx="11986717" cy="9258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75"/>
              </a:lnSpc>
              <a:spcBef>
                <a:spcPct val="0"/>
              </a:spcBef>
            </a:pPr>
            <a:r>
              <a:rPr lang="en-US" sz="5411">
                <a:solidFill>
                  <a:srgbClr val="004AAD"/>
                </a:solidFill>
                <a:latin typeface="League Spartan"/>
              </a:rPr>
              <a:t>КУЛЬТУРНО-МАССОВАЯ РАБОТА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3739429" y="6140544"/>
            <a:ext cx="3958914" cy="4090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76"/>
              </a:lnSpc>
              <a:spcBef>
                <a:spcPct val="0"/>
              </a:spcBef>
            </a:pPr>
            <a:r>
              <a:rPr lang="en-US" sz="2269">
                <a:solidFill>
                  <a:srgbClr val="000000"/>
                </a:solidFill>
                <a:latin typeface="Poppins"/>
              </a:rPr>
              <a:t>текст показатели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0599183" y="6140544"/>
            <a:ext cx="3958914" cy="4090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76"/>
              </a:lnSpc>
              <a:spcBef>
                <a:spcPct val="0"/>
              </a:spcBef>
            </a:pPr>
            <a:r>
              <a:rPr lang="en-US" sz="2269">
                <a:solidFill>
                  <a:srgbClr val="000000"/>
                </a:solidFill>
                <a:latin typeface="Poppins"/>
              </a:rPr>
              <a:t>текст показатели</a:t>
            </a:r>
          </a:p>
        </p:txBody>
      </p:sp>
      <p:sp>
        <p:nvSpPr>
          <p:cNvPr name="Freeform 22" id="22"/>
          <p:cNvSpPr/>
          <p:nvPr/>
        </p:nvSpPr>
        <p:spPr>
          <a:xfrm flipH="false" flipV="false" rot="0">
            <a:off x="1504374" y="1849803"/>
            <a:ext cx="8087759" cy="10135705"/>
          </a:xfrm>
          <a:custGeom>
            <a:avLst/>
            <a:gdLst/>
            <a:ahLst/>
            <a:cxnLst/>
            <a:rect r="r" b="b" t="t" l="l"/>
            <a:pathLst>
              <a:path h="10135705" w="8087759">
                <a:moveTo>
                  <a:pt x="0" y="0"/>
                </a:moveTo>
                <a:lnTo>
                  <a:pt x="8087759" y="0"/>
                </a:lnTo>
                <a:lnTo>
                  <a:pt x="8087759" y="10135705"/>
                </a:lnTo>
                <a:lnTo>
                  <a:pt x="0" y="101357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4000"/>
            </a:blip>
            <a:stretch>
              <a:fillRect l="-12660" t="0" r="-1266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6666" r="0" b="-16666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562831" y="6732963"/>
            <a:ext cx="27726434" cy="3589006"/>
            <a:chOff x="0" y="0"/>
            <a:chExt cx="7302435" cy="94525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7302435" cy="945253"/>
            </a:xfrm>
            <a:custGeom>
              <a:avLst/>
              <a:gdLst/>
              <a:ahLst/>
              <a:cxnLst/>
              <a:rect r="r" b="b" t="t" l="l"/>
              <a:pathLst>
                <a:path h="945253" w="7302435">
                  <a:moveTo>
                    <a:pt x="14240" y="0"/>
                  </a:moveTo>
                  <a:lnTo>
                    <a:pt x="7288195" y="0"/>
                  </a:lnTo>
                  <a:cubicBezTo>
                    <a:pt x="7291971" y="0"/>
                    <a:pt x="7295593" y="1500"/>
                    <a:pt x="7298264" y="4171"/>
                  </a:cubicBezTo>
                  <a:cubicBezTo>
                    <a:pt x="7300934" y="6842"/>
                    <a:pt x="7302435" y="10464"/>
                    <a:pt x="7302435" y="14240"/>
                  </a:cubicBezTo>
                  <a:lnTo>
                    <a:pt x="7302435" y="931012"/>
                  </a:lnTo>
                  <a:cubicBezTo>
                    <a:pt x="7302435" y="934789"/>
                    <a:pt x="7300934" y="938411"/>
                    <a:pt x="7298264" y="941082"/>
                  </a:cubicBezTo>
                  <a:cubicBezTo>
                    <a:pt x="7295593" y="943752"/>
                    <a:pt x="7291971" y="945253"/>
                    <a:pt x="7288195" y="945253"/>
                  </a:cubicBezTo>
                  <a:lnTo>
                    <a:pt x="14240" y="945253"/>
                  </a:lnTo>
                  <a:cubicBezTo>
                    <a:pt x="6376" y="945253"/>
                    <a:pt x="0" y="938877"/>
                    <a:pt x="0" y="931012"/>
                  </a:cubicBezTo>
                  <a:lnTo>
                    <a:pt x="0" y="14240"/>
                  </a:lnTo>
                  <a:cubicBezTo>
                    <a:pt x="0" y="10464"/>
                    <a:pt x="1500" y="6842"/>
                    <a:pt x="4171" y="4171"/>
                  </a:cubicBezTo>
                  <a:cubicBezTo>
                    <a:pt x="6842" y="1500"/>
                    <a:pt x="10464" y="0"/>
                    <a:pt x="1424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000000">
                    <a:alpha val="88000"/>
                  </a:srgbClr>
                </a:gs>
                <a:gs pos="100000">
                  <a:srgbClr val="3533CD">
                    <a:alpha val="88000"/>
                  </a:srgbClr>
                </a:gs>
              </a:gsLst>
              <a:lin ang="0"/>
            </a:gradFill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7302435" cy="9928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2880436" y="3904038"/>
            <a:ext cx="5657850" cy="5657850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9749714" y="3904038"/>
            <a:ext cx="5657850" cy="5657850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952507" y="2551101"/>
            <a:ext cx="7191493" cy="7597227"/>
            <a:chOff x="0" y="0"/>
            <a:chExt cx="1103430" cy="1165684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103431" cy="1165684"/>
            </a:xfrm>
            <a:custGeom>
              <a:avLst/>
              <a:gdLst/>
              <a:ahLst/>
              <a:cxnLst/>
              <a:rect r="r" b="b" t="t" l="l"/>
              <a:pathLst>
                <a:path h="1165684" w="1103431">
                  <a:moveTo>
                    <a:pt x="0" y="0"/>
                  </a:moveTo>
                  <a:lnTo>
                    <a:pt x="1103431" y="0"/>
                  </a:lnTo>
                  <a:lnTo>
                    <a:pt x="1103431" y="1165684"/>
                  </a:lnTo>
                  <a:lnTo>
                    <a:pt x="0" y="1165684"/>
                  </a:lnTo>
                  <a:close/>
                </a:path>
              </a:pathLst>
            </a:custGeom>
            <a:solidFill>
              <a:srgbClr val="EAEAEA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47625"/>
              <a:ext cx="1103430" cy="121330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9414206" y="2551101"/>
            <a:ext cx="7403267" cy="7597227"/>
            <a:chOff x="0" y="0"/>
            <a:chExt cx="1135924" cy="1165684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135924" cy="1165684"/>
            </a:xfrm>
            <a:custGeom>
              <a:avLst/>
              <a:gdLst/>
              <a:ahLst/>
              <a:cxnLst/>
              <a:rect r="r" b="b" t="t" l="l"/>
              <a:pathLst>
                <a:path h="1165684" w="1135924">
                  <a:moveTo>
                    <a:pt x="0" y="0"/>
                  </a:moveTo>
                  <a:lnTo>
                    <a:pt x="1135924" y="0"/>
                  </a:lnTo>
                  <a:lnTo>
                    <a:pt x="1135924" y="1165684"/>
                  </a:lnTo>
                  <a:lnTo>
                    <a:pt x="0" y="1165684"/>
                  </a:lnTo>
                  <a:close/>
                </a:path>
              </a:pathLst>
            </a:custGeom>
            <a:solidFill>
              <a:srgbClr val="EAEAEA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47625"/>
              <a:ext cx="1135924" cy="121330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8" id="18"/>
          <p:cNvSpPr/>
          <p:nvPr/>
        </p:nvSpPr>
        <p:spPr>
          <a:xfrm flipH="false" flipV="false" rot="0">
            <a:off x="9071960" y="1849803"/>
            <a:ext cx="8087759" cy="10135705"/>
          </a:xfrm>
          <a:custGeom>
            <a:avLst/>
            <a:gdLst/>
            <a:ahLst/>
            <a:cxnLst/>
            <a:rect r="r" b="b" t="t" l="l"/>
            <a:pathLst>
              <a:path h="10135705" w="8087759">
                <a:moveTo>
                  <a:pt x="0" y="0"/>
                </a:moveTo>
                <a:lnTo>
                  <a:pt x="8087759" y="0"/>
                </a:lnTo>
                <a:lnTo>
                  <a:pt x="8087759" y="10135705"/>
                </a:lnTo>
                <a:lnTo>
                  <a:pt x="0" y="101357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4000"/>
            </a:blip>
            <a:stretch>
              <a:fillRect l="-12660" t="0" r="-1266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3420848" y="923925"/>
            <a:ext cx="11986717" cy="9258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75"/>
              </a:lnSpc>
              <a:spcBef>
                <a:spcPct val="0"/>
              </a:spcBef>
            </a:pPr>
            <a:r>
              <a:rPr lang="en-US" sz="5411">
                <a:solidFill>
                  <a:srgbClr val="004AAD"/>
                </a:solidFill>
                <a:latin typeface="League Spartan"/>
              </a:rPr>
              <a:t>ИНФОРМАЦИОННАЯ РАБОТА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3739429" y="6140544"/>
            <a:ext cx="3958914" cy="4090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76"/>
              </a:lnSpc>
              <a:spcBef>
                <a:spcPct val="0"/>
              </a:spcBef>
            </a:pPr>
            <a:r>
              <a:rPr lang="en-US" sz="2269">
                <a:solidFill>
                  <a:srgbClr val="000000"/>
                </a:solidFill>
                <a:latin typeface="Poppins"/>
              </a:rPr>
              <a:t>текст показатели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0599183" y="6140544"/>
            <a:ext cx="3958914" cy="4090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76"/>
              </a:lnSpc>
              <a:spcBef>
                <a:spcPct val="0"/>
              </a:spcBef>
            </a:pPr>
            <a:r>
              <a:rPr lang="en-US" sz="2269">
                <a:solidFill>
                  <a:srgbClr val="000000"/>
                </a:solidFill>
                <a:latin typeface="Poppins"/>
              </a:rPr>
              <a:t>текст показатели</a:t>
            </a:r>
          </a:p>
        </p:txBody>
      </p:sp>
      <p:sp>
        <p:nvSpPr>
          <p:cNvPr name="Freeform 22" id="22"/>
          <p:cNvSpPr/>
          <p:nvPr/>
        </p:nvSpPr>
        <p:spPr>
          <a:xfrm flipH="false" flipV="false" rot="0">
            <a:off x="1504374" y="1849803"/>
            <a:ext cx="8087759" cy="10135705"/>
          </a:xfrm>
          <a:custGeom>
            <a:avLst/>
            <a:gdLst/>
            <a:ahLst/>
            <a:cxnLst/>
            <a:rect r="r" b="b" t="t" l="l"/>
            <a:pathLst>
              <a:path h="10135705" w="8087759">
                <a:moveTo>
                  <a:pt x="0" y="0"/>
                </a:moveTo>
                <a:lnTo>
                  <a:pt x="8087759" y="0"/>
                </a:lnTo>
                <a:lnTo>
                  <a:pt x="8087759" y="10135705"/>
                </a:lnTo>
                <a:lnTo>
                  <a:pt x="0" y="101357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4000"/>
            </a:blip>
            <a:stretch>
              <a:fillRect l="-12660" t="0" r="-1266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6666" r="0" b="-16666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800000">
            <a:off x="-483541" y="-9686486"/>
            <a:ext cx="19688138" cy="14563286"/>
          </a:xfrm>
          <a:custGeom>
            <a:avLst/>
            <a:gdLst/>
            <a:ahLst/>
            <a:cxnLst/>
            <a:rect r="r" b="b" t="t" l="l"/>
            <a:pathLst>
              <a:path h="14563286" w="19688138">
                <a:moveTo>
                  <a:pt x="0" y="0"/>
                </a:moveTo>
                <a:lnTo>
                  <a:pt x="19688138" y="0"/>
                </a:lnTo>
                <a:lnTo>
                  <a:pt x="19688138" y="14563286"/>
                </a:lnTo>
                <a:lnTo>
                  <a:pt x="0" y="1456328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1751" t="0" r="-1975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875490" y="5143500"/>
            <a:ext cx="19688138" cy="15702916"/>
          </a:xfrm>
          <a:custGeom>
            <a:avLst/>
            <a:gdLst/>
            <a:ahLst/>
            <a:cxnLst/>
            <a:rect r="r" b="b" t="t" l="l"/>
            <a:pathLst>
              <a:path h="15702916" w="19688138">
                <a:moveTo>
                  <a:pt x="0" y="0"/>
                </a:moveTo>
                <a:lnTo>
                  <a:pt x="19688138" y="0"/>
                </a:lnTo>
                <a:lnTo>
                  <a:pt x="19688138" y="15702916"/>
                </a:lnTo>
                <a:lnTo>
                  <a:pt x="0" y="157029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6584" t="0" r="-25208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592945" y="4169677"/>
            <a:ext cx="4804116" cy="5300876"/>
            <a:chOff x="0" y="0"/>
            <a:chExt cx="877038" cy="96772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77038" cy="967726"/>
            </a:xfrm>
            <a:custGeom>
              <a:avLst/>
              <a:gdLst/>
              <a:ahLst/>
              <a:cxnLst/>
              <a:rect r="r" b="b" t="t" l="l"/>
              <a:pathLst>
                <a:path h="967726" w="877038">
                  <a:moveTo>
                    <a:pt x="0" y="0"/>
                  </a:moveTo>
                  <a:lnTo>
                    <a:pt x="877038" y="0"/>
                  </a:lnTo>
                  <a:lnTo>
                    <a:pt x="877038" y="967726"/>
                  </a:lnTo>
                  <a:lnTo>
                    <a:pt x="0" y="967726"/>
                  </a:lnTo>
                  <a:close/>
                </a:path>
              </a:pathLst>
            </a:custGeom>
            <a:solidFill>
              <a:srgbClr val="EAEAEA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877038" cy="101535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6609654" y="4169677"/>
            <a:ext cx="5031798" cy="5300876"/>
            <a:chOff x="0" y="0"/>
            <a:chExt cx="918603" cy="96772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918603" cy="967726"/>
            </a:xfrm>
            <a:custGeom>
              <a:avLst/>
              <a:gdLst/>
              <a:ahLst/>
              <a:cxnLst/>
              <a:rect r="r" b="b" t="t" l="l"/>
              <a:pathLst>
                <a:path h="967726" w="918603">
                  <a:moveTo>
                    <a:pt x="0" y="0"/>
                  </a:moveTo>
                  <a:lnTo>
                    <a:pt x="918603" y="0"/>
                  </a:lnTo>
                  <a:lnTo>
                    <a:pt x="918603" y="967726"/>
                  </a:lnTo>
                  <a:lnTo>
                    <a:pt x="0" y="967726"/>
                  </a:lnTo>
                  <a:close/>
                </a:path>
              </a:pathLst>
            </a:custGeom>
            <a:solidFill>
              <a:srgbClr val="EAEAEA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47625"/>
              <a:ext cx="918603" cy="101535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1851002" y="4169677"/>
            <a:ext cx="5030338" cy="5300876"/>
            <a:chOff x="0" y="0"/>
            <a:chExt cx="918336" cy="96772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918336" cy="967726"/>
            </a:xfrm>
            <a:custGeom>
              <a:avLst/>
              <a:gdLst/>
              <a:ahLst/>
              <a:cxnLst/>
              <a:rect r="r" b="b" t="t" l="l"/>
              <a:pathLst>
                <a:path h="967726" w="918336">
                  <a:moveTo>
                    <a:pt x="0" y="0"/>
                  </a:moveTo>
                  <a:lnTo>
                    <a:pt x="918336" y="0"/>
                  </a:lnTo>
                  <a:lnTo>
                    <a:pt x="918336" y="967726"/>
                  </a:lnTo>
                  <a:lnTo>
                    <a:pt x="0" y="967726"/>
                  </a:lnTo>
                  <a:close/>
                </a:path>
              </a:pathLst>
            </a:custGeom>
            <a:solidFill>
              <a:srgbClr val="EAEAEA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47625"/>
              <a:ext cx="918336" cy="101535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3058531" y="2853527"/>
            <a:ext cx="2289973" cy="2289973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8217668" y="2899246"/>
            <a:ext cx="2285720" cy="2285720"/>
            <a:chOff x="0" y="0"/>
            <a:chExt cx="812800" cy="8128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20" id="20"/>
          <p:cNvSpPr/>
          <p:nvPr/>
        </p:nvSpPr>
        <p:spPr>
          <a:xfrm flipH="true" flipV="false" rot="0">
            <a:off x="-2486123" y="-751355"/>
            <a:ext cx="24649864" cy="3009538"/>
          </a:xfrm>
          <a:custGeom>
            <a:avLst/>
            <a:gdLst/>
            <a:ahLst/>
            <a:cxnLst/>
            <a:rect r="r" b="b" t="t" l="l"/>
            <a:pathLst>
              <a:path h="3009538" w="24649864">
                <a:moveTo>
                  <a:pt x="24649864" y="0"/>
                </a:moveTo>
                <a:lnTo>
                  <a:pt x="0" y="0"/>
                </a:lnTo>
                <a:lnTo>
                  <a:pt x="0" y="3009538"/>
                </a:lnTo>
                <a:lnTo>
                  <a:pt x="24649864" y="3009538"/>
                </a:lnTo>
                <a:lnTo>
                  <a:pt x="24649864" y="0"/>
                </a:lnTo>
                <a:close/>
              </a:path>
            </a:pathLst>
          </a:custGeom>
          <a:blipFill>
            <a:blip r:embed="rId4">
              <a:alphaModFix amt="36000"/>
            </a:blip>
            <a:stretch>
              <a:fillRect l="-36345" t="0" r="-20187" b="-619577"/>
            </a:stretch>
          </a:blipFill>
        </p:spPr>
      </p:sp>
      <p:grpSp>
        <p:nvGrpSpPr>
          <p:cNvPr name="Group 21" id="21"/>
          <p:cNvGrpSpPr/>
          <p:nvPr/>
        </p:nvGrpSpPr>
        <p:grpSpPr>
          <a:xfrm rot="0">
            <a:off x="13160486" y="2899246"/>
            <a:ext cx="2285720" cy="2285720"/>
            <a:chOff x="0" y="0"/>
            <a:chExt cx="812800" cy="81280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24" id="24"/>
          <p:cNvSpPr/>
          <p:nvPr/>
        </p:nvSpPr>
        <p:spPr>
          <a:xfrm flipH="false" flipV="false" rot="0">
            <a:off x="12789886" y="2532409"/>
            <a:ext cx="3026921" cy="3026921"/>
          </a:xfrm>
          <a:custGeom>
            <a:avLst/>
            <a:gdLst/>
            <a:ahLst/>
            <a:cxnLst/>
            <a:rect r="r" b="b" t="t" l="l"/>
            <a:pathLst>
              <a:path h="3026921" w="3026921">
                <a:moveTo>
                  <a:pt x="0" y="0"/>
                </a:moveTo>
                <a:lnTo>
                  <a:pt x="3026921" y="0"/>
                </a:lnTo>
                <a:lnTo>
                  <a:pt x="3026921" y="3026920"/>
                </a:lnTo>
                <a:lnTo>
                  <a:pt x="0" y="302692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25" id="25"/>
          <p:cNvSpPr txBox="true"/>
          <p:nvPr/>
        </p:nvSpPr>
        <p:spPr>
          <a:xfrm rot="0">
            <a:off x="12691635" y="6490443"/>
            <a:ext cx="3223423" cy="19894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20"/>
              </a:lnSpc>
            </a:pPr>
            <a:r>
              <a:rPr lang="en-US" sz="1871">
                <a:solidFill>
                  <a:srgbClr val="000000"/>
                </a:solidFill>
                <a:latin typeface="Poppins"/>
              </a:rPr>
              <a:t>текст</a:t>
            </a:r>
          </a:p>
          <a:p>
            <a:pPr algn="ctr">
              <a:lnSpc>
                <a:spcPts val="2620"/>
              </a:lnSpc>
            </a:pPr>
          </a:p>
          <a:p>
            <a:pPr algn="ctr">
              <a:lnSpc>
                <a:spcPts val="2620"/>
              </a:lnSpc>
            </a:pPr>
          </a:p>
          <a:p>
            <a:pPr algn="ctr">
              <a:lnSpc>
                <a:spcPts val="2620"/>
              </a:lnSpc>
            </a:pPr>
          </a:p>
          <a:p>
            <a:pPr algn="ctr">
              <a:lnSpc>
                <a:spcPts val="2620"/>
              </a:lnSpc>
            </a:pPr>
          </a:p>
          <a:p>
            <a:pPr algn="ctr">
              <a:lnSpc>
                <a:spcPts val="2620"/>
              </a:lnSpc>
              <a:spcBef>
                <a:spcPct val="0"/>
              </a:spcBef>
            </a:pPr>
          </a:p>
        </p:txBody>
      </p:sp>
      <p:sp>
        <p:nvSpPr>
          <p:cNvPr name="TextBox 26" id="26"/>
          <p:cNvSpPr txBox="true"/>
          <p:nvPr/>
        </p:nvSpPr>
        <p:spPr>
          <a:xfrm rot="0">
            <a:off x="2041769" y="639114"/>
            <a:ext cx="13561934" cy="9388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75"/>
              </a:lnSpc>
              <a:spcBef>
                <a:spcPct val="0"/>
              </a:spcBef>
            </a:pPr>
            <a:r>
              <a:rPr lang="en-US" sz="5411">
                <a:solidFill>
                  <a:srgbClr val="004AAD"/>
                </a:solidFill>
                <a:latin typeface="Intro"/>
              </a:rPr>
              <a:t>ОХРАНА ТРУДА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2041769" y="5759354"/>
            <a:ext cx="3823674" cy="5237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5"/>
              </a:lnSpc>
              <a:spcBef>
                <a:spcPct val="0"/>
              </a:spcBef>
            </a:pPr>
            <a:r>
              <a:rPr lang="en-US" sz="3003">
                <a:solidFill>
                  <a:srgbClr val="000000"/>
                </a:solidFill>
                <a:latin typeface="Lato Heavy"/>
              </a:rPr>
              <a:t>ПОКАЗАТЕЛЬ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2691635" y="5759354"/>
            <a:ext cx="3223423" cy="5237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5"/>
              </a:lnSpc>
              <a:spcBef>
                <a:spcPct val="0"/>
              </a:spcBef>
            </a:pPr>
            <a:r>
              <a:rPr lang="en-US" sz="3003">
                <a:solidFill>
                  <a:srgbClr val="000000"/>
                </a:solidFill>
                <a:latin typeface="Lato Heavy"/>
              </a:rPr>
              <a:t>ПОКАЗАТЕЛЬ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2506677" y="6490443"/>
            <a:ext cx="2955954" cy="19894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20"/>
              </a:lnSpc>
            </a:pPr>
            <a:r>
              <a:rPr lang="en-US" sz="1871">
                <a:solidFill>
                  <a:srgbClr val="000000"/>
                </a:solidFill>
                <a:latin typeface="Poppins"/>
              </a:rPr>
              <a:t>текст</a:t>
            </a:r>
          </a:p>
          <a:p>
            <a:pPr algn="ctr">
              <a:lnSpc>
                <a:spcPts val="2620"/>
              </a:lnSpc>
            </a:pPr>
          </a:p>
          <a:p>
            <a:pPr algn="ctr">
              <a:lnSpc>
                <a:spcPts val="2620"/>
              </a:lnSpc>
            </a:pPr>
          </a:p>
          <a:p>
            <a:pPr algn="ctr">
              <a:lnSpc>
                <a:spcPts val="2620"/>
              </a:lnSpc>
            </a:pPr>
          </a:p>
          <a:p>
            <a:pPr algn="ctr">
              <a:lnSpc>
                <a:spcPts val="2620"/>
              </a:lnSpc>
            </a:pPr>
          </a:p>
          <a:p>
            <a:pPr algn="ctr">
              <a:lnSpc>
                <a:spcPts val="2620"/>
              </a:lnSpc>
              <a:spcBef>
                <a:spcPct val="0"/>
              </a:spcBef>
            </a:pPr>
          </a:p>
        </p:txBody>
      </p:sp>
      <p:sp>
        <p:nvSpPr>
          <p:cNvPr name="TextBox 30" id="30"/>
          <p:cNvSpPr txBox="true"/>
          <p:nvPr/>
        </p:nvSpPr>
        <p:spPr>
          <a:xfrm rot="0">
            <a:off x="7522379" y="6480918"/>
            <a:ext cx="3389432" cy="18688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04"/>
              </a:lnSpc>
            </a:pPr>
            <a:r>
              <a:rPr lang="en-US" sz="2146">
                <a:solidFill>
                  <a:srgbClr val="000000"/>
                </a:solidFill>
                <a:latin typeface="Poppins Bold"/>
              </a:rPr>
              <a:t>СПРАВОК</a:t>
            </a:r>
            <a:r>
              <a:rPr lang="en-US" sz="2146">
                <a:solidFill>
                  <a:srgbClr val="000000"/>
                </a:solidFill>
                <a:latin typeface="Poppins"/>
              </a:rPr>
              <a:t>:</a:t>
            </a:r>
          </a:p>
          <a:p>
            <a:pPr algn="ctr">
              <a:lnSpc>
                <a:spcPts val="3004"/>
              </a:lnSpc>
            </a:pPr>
          </a:p>
          <a:p>
            <a:pPr algn="ctr">
              <a:lnSpc>
                <a:spcPts val="3004"/>
              </a:lnSpc>
            </a:pPr>
          </a:p>
          <a:p>
            <a:pPr algn="ctr">
              <a:lnSpc>
                <a:spcPts val="3004"/>
              </a:lnSpc>
            </a:pPr>
          </a:p>
          <a:p>
            <a:pPr algn="ctr">
              <a:lnSpc>
                <a:spcPts val="3004"/>
              </a:lnSpc>
              <a:spcBef>
                <a:spcPct val="0"/>
              </a:spcBef>
            </a:pPr>
          </a:p>
        </p:txBody>
      </p:sp>
      <p:sp>
        <p:nvSpPr>
          <p:cNvPr name="TextBox 31" id="31"/>
          <p:cNvSpPr txBox="true"/>
          <p:nvPr/>
        </p:nvSpPr>
        <p:spPr>
          <a:xfrm rot="0">
            <a:off x="7522379" y="5759354"/>
            <a:ext cx="3223423" cy="5237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5"/>
              </a:lnSpc>
              <a:spcBef>
                <a:spcPct val="0"/>
              </a:spcBef>
            </a:pPr>
            <a:r>
              <a:rPr lang="en-US" sz="3003">
                <a:solidFill>
                  <a:srgbClr val="000000"/>
                </a:solidFill>
                <a:latin typeface="Lato Heavy"/>
              </a:rPr>
              <a:t>ПОКАЗАТЕЛЬ</a:t>
            </a:r>
          </a:p>
        </p:txBody>
      </p:sp>
      <p:sp>
        <p:nvSpPr>
          <p:cNvPr name="Freeform 32" id="32"/>
          <p:cNvSpPr/>
          <p:nvPr/>
        </p:nvSpPr>
        <p:spPr>
          <a:xfrm flipH="false" flipV="false" rot="0">
            <a:off x="7847067" y="2528646"/>
            <a:ext cx="3026921" cy="3026921"/>
          </a:xfrm>
          <a:custGeom>
            <a:avLst/>
            <a:gdLst/>
            <a:ahLst/>
            <a:cxnLst/>
            <a:rect r="r" b="b" t="t" l="l"/>
            <a:pathLst>
              <a:path h="3026921" w="3026921">
                <a:moveTo>
                  <a:pt x="0" y="0"/>
                </a:moveTo>
                <a:lnTo>
                  <a:pt x="3026921" y="0"/>
                </a:lnTo>
                <a:lnTo>
                  <a:pt x="3026921" y="3026920"/>
                </a:lnTo>
                <a:lnTo>
                  <a:pt x="0" y="302692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2693059" y="2532409"/>
            <a:ext cx="3026921" cy="3026921"/>
          </a:xfrm>
          <a:custGeom>
            <a:avLst/>
            <a:gdLst/>
            <a:ahLst/>
            <a:cxnLst/>
            <a:rect r="r" b="b" t="t" l="l"/>
            <a:pathLst>
              <a:path h="3026921" w="3026921">
                <a:moveTo>
                  <a:pt x="0" y="0"/>
                </a:moveTo>
                <a:lnTo>
                  <a:pt x="3026920" y="0"/>
                </a:lnTo>
                <a:lnTo>
                  <a:pt x="3026920" y="3026920"/>
                </a:lnTo>
                <a:lnTo>
                  <a:pt x="0" y="302692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255272" y="-896443"/>
            <a:ext cx="1378419" cy="12079887"/>
            <a:chOff x="0" y="0"/>
            <a:chExt cx="363040" cy="318153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63040" cy="3181534"/>
            </a:xfrm>
            <a:custGeom>
              <a:avLst/>
              <a:gdLst/>
              <a:ahLst/>
              <a:cxnLst/>
              <a:rect r="r" b="b" t="t" l="l"/>
              <a:pathLst>
                <a:path h="3181534" w="363040">
                  <a:moveTo>
                    <a:pt x="181520" y="0"/>
                  </a:moveTo>
                  <a:lnTo>
                    <a:pt x="181520" y="0"/>
                  </a:lnTo>
                  <a:cubicBezTo>
                    <a:pt x="281771" y="0"/>
                    <a:pt x="363040" y="81269"/>
                    <a:pt x="363040" y="181520"/>
                  </a:cubicBezTo>
                  <a:lnTo>
                    <a:pt x="363040" y="3000014"/>
                  </a:lnTo>
                  <a:cubicBezTo>
                    <a:pt x="363040" y="3100265"/>
                    <a:pt x="281771" y="3181534"/>
                    <a:pt x="181520" y="3181534"/>
                  </a:cubicBezTo>
                  <a:lnTo>
                    <a:pt x="181520" y="3181534"/>
                  </a:lnTo>
                  <a:cubicBezTo>
                    <a:pt x="81269" y="3181534"/>
                    <a:pt x="0" y="3100265"/>
                    <a:pt x="0" y="3000014"/>
                  </a:cubicBezTo>
                  <a:lnTo>
                    <a:pt x="0" y="181520"/>
                  </a:lnTo>
                  <a:cubicBezTo>
                    <a:pt x="0" y="81269"/>
                    <a:pt x="81269" y="0"/>
                    <a:pt x="18152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363040" cy="322915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13745135" y="5731379"/>
            <a:ext cx="4182953" cy="4320154"/>
            <a:chOff x="0" y="0"/>
            <a:chExt cx="6350000" cy="655828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74930" y="74930"/>
              <a:ext cx="6200140" cy="6408420"/>
            </a:xfrm>
            <a:custGeom>
              <a:avLst/>
              <a:gdLst/>
              <a:ahLst/>
              <a:cxnLst/>
              <a:rect r="r" b="b" t="t" l="l"/>
              <a:pathLst>
                <a:path h="6408420" w="6200140">
                  <a:moveTo>
                    <a:pt x="6200140" y="5351780"/>
                  </a:moveTo>
                  <a:cubicBezTo>
                    <a:pt x="6200140" y="5935980"/>
                    <a:pt x="5726430" y="6408420"/>
                    <a:pt x="5143500" y="6408420"/>
                  </a:cubicBezTo>
                  <a:lnTo>
                    <a:pt x="1056640" y="6408420"/>
                  </a:lnTo>
                  <a:cubicBezTo>
                    <a:pt x="472440" y="6408420"/>
                    <a:pt x="0" y="5934710"/>
                    <a:pt x="0" y="5351780"/>
                  </a:cubicBezTo>
                  <a:lnTo>
                    <a:pt x="0" y="1056640"/>
                  </a:lnTo>
                  <a:cubicBezTo>
                    <a:pt x="0" y="472440"/>
                    <a:pt x="473710" y="0"/>
                    <a:pt x="1056640" y="0"/>
                  </a:cubicBezTo>
                  <a:lnTo>
                    <a:pt x="5143500" y="0"/>
                  </a:lnTo>
                  <a:cubicBezTo>
                    <a:pt x="5727700" y="0"/>
                    <a:pt x="6200140" y="473710"/>
                    <a:pt x="6200140" y="1056640"/>
                  </a:cubicBezTo>
                  <a:lnTo>
                    <a:pt x="6200140" y="5351780"/>
                  </a:lnTo>
                  <a:close/>
                </a:path>
              </a:pathLst>
            </a:custGeom>
            <a:blipFill>
              <a:blip r:embed="rId2"/>
              <a:stretch>
                <a:fillRect l="-27495" t="0" r="-27495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350000" cy="6558280"/>
            </a:xfrm>
            <a:custGeom>
              <a:avLst/>
              <a:gdLst/>
              <a:ahLst/>
              <a:cxnLst/>
              <a:rect r="r" b="b" t="t" l="l"/>
              <a:pathLst>
                <a:path h="6558280" w="6350000">
                  <a:moveTo>
                    <a:pt x="5218430" y="6558280"/>
                  </a:moveTo>
                  <a:lnTo>
                    <a:pt x="1131570" y="6558280"/>
                  </a:lnTo>
                  <a:cubicBezTo>
                    <a:pt x="508000" y="6558280"/>
                    <a:pt x="0" y="6050280"/>
                    <a:pt x="0" y="5426710"/>
                  </a:cubicBezTo>
                  <a:lnTo>
                    <a:pt x="0" y="1131570"/>
                  </a:lnTo>
                  <a:cubicBezTo>
                    <a:pt x="0" y="508000"/>
                    <a:pt x="508000" y="0"/>
                    <a:pt x="1131570" y="0"/>
                  </a:cubicBezTo>
                  <a:lnTo>
                    <a:pt x="5218430" y="0"/>
                  </a:lnTo>
                  <a:cubicBezTo>
                    <a:pt x="5842000" y="0"/>
                    <a:pt x="6350000" y="508000"/>
                    <a:pt x="6350000" y="1131570"/>
                  </a:cubicBezTo>
                  <a:lnTo>
                    <a:pt x="6350000" y="5425440"/>
                  </a:lnTo>
                  <a:cubicBezTo>
                    <a:pt x="6350000" y="6050280"/>
                    <a:pt x="5842000" y="6558280"/>
                    <a:pt x="5218430" y="6558280"/>
                  </a:cubicBezTo>
                  <a:close/>
                  <a:moveTo>
                    <a:pt x="1131570" y="149860"/>
                  </a:moveTo>
                  <a:cubicBezTo>
                    <a:pt x="590550" y="149860"/>
                    <a:pt x="149860" y="590550"/>
                    <a:pt x="149860" y="1131570"/>
                  </a:cubicBezTo>
                  <a:lnTo>
                    <a:pt x="149860" y="5425440"/>
                  </a:lnTo>
                  <a:cubicBezTo>
                    <a:pt x="149860" y="5966460"/>
                    <a:pt x="590550" y="6407150"/>
                    <a:pt x="1131570" y="6407150"/>
                  </a:cubicBezTo>
                  <a:lnTo>
                    <a:pt x="5218430" y="6407150"/>
                  </a:lnTo>
                  <a:cubicBezTo>
                    <a:pt x="5759450" y="6407150"/>
                    <a:pt x="6200140" y="5966460"/>
                    <a:pt x="6200140" y="5425440"/>
                  </a:cubicBezTo>
                  <a:lnTo>
                    <a:pt x="6200140" y="1131570"/>
                  </a:lnTo>
                  <a:cubicBezTo>
                    <a:pt x="6200140" y="590550"/>
                    <a:pt x="5759450" y="149860"/>
                    <a:pt x="5218430" y="149860"/>
                  </a:cubicBezTo>
                  <a:lnTo>
                    <a:pt x="1131570" y="149860"/>
                  </a:lnTo>
                  <a:close/>
                </a:path>
              </a:pathLst>
            </a:custGeom>
            <a:solidFill>
              <a:srgbClr val="574874"/>
            </a:solidFill>
          </p:spPr>
        </p:sp>
      </p:grp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9562182" y="193775"/>
            <a:ext cx="4182953" cy="4320154"/>
            <a:chOff x="0" y="0"/>
            <a:chExt cx="6350000" cy="655828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74930" y="74930"/>
              <a:ext cx="6200140" cy="6408420"/>
            </a:xfrm>
            <a:custGeom>
              <a:avLst/>
              <a:gdLst/>
              <a:ahLst/>
              <a:cxnLst/>
              <a:rect r="r" b="b" t="t" l="l"/>
              <a:pathLst>
                <a:path h="6408420" w="6200140">
                  <a:moveTo>
                    <a:pt x="6200140" y="5351780"/>
                  </a:moveTo>
                  <a:cubicBezTo>
                    <a:pt x="6200140" y="5935980"/>
                    <a:pt x="5726430" y="6408420"/>
                    <a:pt x="5143500" y="6408420"/>
                  </a:cubicBezTo>
                  <a:lnTo>
                    <a:pt x="1056640" y="6408420"/>
                  </a:lnTo>
                  <a:cubicBezTo>
                    <a:pt x="472440" y="6408420"/>
                    <a:pt x="0" y="5934710"/>
                    <a:pt x="0" y="5351780"/>
                  </a:cubicBezTo>
                  <a:lnTo>
                    <a:pt x="0" y="1056640"/>
                  </a:lnTo>
                  <a:cubicBezTo>
                    <a:pt x="0" y="472440"/>
                    <a:pt x="473710" y="0"/>
                    <a:pt x="1056640" y="0"/>
                  </a:cubicBezTo>
                  <a:lnTo>
                    <a:pt x="5143500" y="0"/>
                  </a:lnTo>
                  <a:cubicBezTo>
                    <a:pt x="5727700" y="0"/>
                    <a:pt x="6200140" y="473710"/>
                    <a:pt x="6200140" y="1056640"/>
                  </a:cubicBezTo>
                  <a:lnTo>
                    <a:pt x="6200140" y="5351780"/>
                  </a:lnTo>
                  <a:close/>
                </a:path>
              </a:pathLst>
            </a:custGeom>
            <a:blipFill>
              <a:blip r:embed="rId3"/>
              <a:stretch>
                <a:fillRect l="-41874" t="0" r="-41874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6350000" cy="6558280"/>
            </a:xfrm>
            <a:custGeom>
              <a:avLst/>
              <a:gdLst/>
              <a:ahLst/>
              <a:cxnLst/>
              <a:rect r="r" b="b" t="t" l="l"/>
              <a:pathLst>
                <a:path h="6558280" w="6350000">
                  <a:moveTo>
                    <a:pt x="5218430" y="6558280"/>
                  </a:moveTo>
                  <a:lnTo>
                    <a:pt x="1131570" y="6558280"/>
                  </a:lnTo>
                  <a:cubicBezTo>
                    <a:pt x="508000" y="6558280"/>
                    <a:pt x="0" y="6050280"/>
                    <a:pt x="0" y="5426710"/>
                  </a:cubicBezTo>
                  <a:lnTo>
                    <a:pt x="0" y="1131570"/>
                  </a:lnTo>
                  <a:cubicBezTo>
                    <a:pt x="0" y="508000"/>
                    <a:pt x="508000" y="0"/>
                    <a:pt x="1131570" y="0"/>
                  </a:cubicBezTo>
                  <a:lnTo>
                    <a:pt x="5218430" y="0"/>
                  </a:lnTo>
                  <a:cubicBezTo>
                    <a:pt x="5842000" y="0"/>
                    <a:pt x="6350000" y="508000"/>
                    <a:pt x="6350000" y="1131570"/>
                  </a:cubicBezTo>
                  <a:lnTo>
                    <a:pt x="6350000" y="5425440"/>
                  </a:lnTo>
                  <a:cubicBezTo>
                    <a:pt x="6350000" y="6050280"/>
                    <a:pt x="5842000" y="6558280"/>
                    <a:pt x="5218430" y="6558280"/>
                  </a:cubicBezTo>
                  <a:close/>
                  <a:moveTo>
                    <a:pt x="1131570" y="149860"/>
                  </a:moveTo>
                  <a:cubicBezTo>
                    <a:pt x="590550" y="149860"/>
                    <a:pt x="149860" y="590550"/>
                    <a:pt x="149860" y="1131570"/>
                  </a:cubicBezTo>
                  <a:lnTo>
                    <a:pt x="149860" y="5425440"/>
                  </a:lnTo>
                  <a:cubicBezTo>
                    <a:pt x="149860" y="5966460"/>
                    <a:pt x="590550" y="6407150"/>
                    <a:pt x="1131570" y="6407150"/>
                  </a:cubicBezTo>
                  <a:lnTo>
                    <a:pt x="5218430" y="6407150"/>
                  </a:lnTo>
                  <a:cubicBezTo>
                    <a:pt x="5759450" y="6407150"/>
                    <a:pt x="6200140" y="5966460"/>
                    <a:pt x="6200140" y="5425440"/>
                  </a:cubicBezTo>
                  <a:lnTo>
                    <a:pt x="6200140" y="1131570"/>
                  </a:lnTo>
                  <a:cubicBezTo>
                    <a:pt x="6200140" y="590550"/>
                    <a:pt x="5759450" y="149860"/>
                    <a:pt x="5218430" y="149860"/>
                  </a:cubicBezTo>
                  <a:lnTo>
                    <a:pt x="1131570" y="149860"/>
                  </a:lnTo>
                  <a:close/>
                </a:path>
              </a:pathLst>
            </a:custGeom>
            <a:solidFill>
              <a:srgbClr val="574874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0" y="9847802"/>
            <a:ext cx="8048197" cy="2496598"/>
            <a:chOff x="0" y="0"/>
            <a:chExt cx="2119690" cy="65754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119690" cy="657540"/>
            </a:xfrm>
            <a:custGeom>
              <a:avLst/>
              <a:gdLst/>
              <a:ahLst/>
              <a:cxnLst/>
              <a:rect r="r" b="b" t="t" l="l"/>
              <a:pathLst>
                <a:path h="657540" w="2119690">
                  <a:moveTo>
                    <a:pt x="0" y="0"/>
                  </a:moveTo>
                  <a:lnTo>
                    <a:pt x="2119690" y="0"/>
                  </a:lnTo>
                  <a:lnTo>
                    <a:pt x="2119690" y="657540"/>
                  </a:lnTo>
                  <a:lnTo>
                    <a:pt x="0" y="657540"/>
                  </a:lnTo>
                  <a:close/>
                </a:path>
              </a:pathLst>
            </a:custGeom>
            <a:gradFill rotWithShape="true"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47625"/>
              <a:ext cx="2119690" cy="70516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4" id="14"/>
          <p:cNvGrpSpPr>
            <a:grpSpLocks noChangeAspect="true"/>
          </p:cNvGrpSpPr>
          <p:nvPr/>
        </p:nvGrpSpPr>
        <p:grpSpPr>
          <a:xfrm rot="0">
            <a:off x="13944481" y="823346"/>
            <a:ext cx="4182953" cy="4320154"/>
            <a:chOff x="0" y="0"/>
            <a:chExt cx="6350000" cy="655828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74930" y="74930"/>
              <a:ext cx="6200140" cy="6408420"/>
            </a:xfrm>
            <a:custGeom>
              <a:avLst/>
              <a:gdLst/>
              <a:ahLst/>
              <a:cxnLst/>
              <a:rect r="r" b="b" t="t" l="l"/>
              <a:pathLst>
                <a:path h="6408420" w="6200140">
                  <a:moveTo>
                    <a:pt x="6200140" y="5351780"/>
                  </a:moveTo>
                  <a:cubicBezTo>
                    <a:pt x="6200140" y="5935980"/>
                    <a:pt x="5726430" y="6408420"/>
                    <a:pt x="5143500" y="6408420"/>
                  </a:cubicBezTo>
                  <a:lnTo>
                    <a:pt x="1056640" y="6408420"/>
                  </a:lnTo>
                  <a:cubicBezTo>
                    <a:pt x="472440" y="6408420"/>
                    <a:pt x="0" y="5934710"/>
                    <a:pt x="0" y="5351780"/>
                  </a:cubicBezTo>
                  <a:lnTo>
                    <a:pt x="0" y="1056640"/>
                  </a:lnTo>
                  <a:cubicBezTo>
                    <a:pt x="0" y="472440"/>
                    <a:pt x="473710" y="0"/>
                    <a:pt x="1056640" y="0"/>
                  </a:cubicBezTo>
                  <a:lnTo>
                    <a:pt x="5143500" y="0"/>
                  </a:lnTo>
                  <a:cubicBezTo>
                    <a:pt x="5727700" y="0"/>
                    <a:pt x="6200140" y="473710"/>
                    <a:pt x="6200140" y="1056640"/>
                  </a:cubicBezTo>
                  <a:lnTo>
                    <a:pt x="6200140" y="5351780"/>
                  </a:lnTo>
                  <a:close/>
                </a:path>
              </a:pathLst>
            </a:custGeom>
            <a:blipFill>
              <a:blip r:embed="rId2"/>
              <a:stretch>
                <a:fillRect l="-27495" t="0" r="-27495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6350000" cy="6558280"/>
            </a:xfrm>
            <a:custGeom>
              <a:avLst/>
              <a:gdLst/>
              <a:ahLst/>
              <a:cxnLst/>
              <a:rect r="r" b="b" t="t" l="l"/>
              <a:pathLst>
                <a:path h="6558280" w="6350000">
                  <a:moveTo>
                    <a:pt x="5218430" y="6558280"/>
                  </a:moveTo>
                  <a:lnTo>
                    <a:pt x="1131570" y="6558280"/>
                  </a:lnTo>
                  <a:cubicBezTo>
                    <a:pt x="508000" y="6558280"/>
                    <a:pt x="0" y="6050280"/>
                    <a:pt x="0" y="5426710"/>
                  </a:cubicBezTo>
                  <a:lnTo>
                    <a:pt x="0" y="1131570"/>
                  </a:lnTo>
                  <a:cubicBezTo>
                    <a:pt x="0" y="508000"/>
                    <a:pt x="508000" y="0"/>
                    <a:pt x="1131570" y="0"/>
                  </a:cubicBezTo>
                  <a:lnTo>
                    <a:pt x="5218430" y="0"/>
                  </a:lnTo>
                  <a:cubicBezTo>
                    <a:pt x="5842000" y="0"/>
                    <a:pt x="6350000" y="508000"/>
                    <a:pt x="6350000" y="1131570"/>
                  </a:cubicBezTo>
                  <a:lnTo>
                    <a:pt x="6350000" y="5425440"/>
                  </a:lnTo>
                  <a:cubicBezTo>
                    <a:pt x="6350000" y="6050280"/>
                    <a:pt x="5842000" y="6558280"/>
                    <a:pt x="5218430" y="6558280"/>
                  </a:cubicBezTo>
                  <a:close/>
                  <a:moveTo>
                    <a:pt x="1131570" y="149860"/>
                  </a:moveTo>
                  <a:cubicBezTo>
                    <a:pt x="590550" y="149860"/>
                    <a:pt x="149860" y="590550"/>
                    <a:pt x="149860" y="1131570"/>
                  </a:cubicBezTo>
                  <a:lnTo>
                    <a:pt x="149860" y="5425440"/>
                  </a:lnTo>
                  <a:cubicBezTo>
                    <a:pt x="149860" y="5966460"/>
                    <a:pt x="590550" y="6407150"/>
                    <a:pt x="1131570" y="6407150"/>
                  </a:cubicBezTo>
                  <a:lnTo>
                    <a:pt x="5218430" y="6407150"/>
                  </a:lnTo>
                  <a:cubicBezTo>
                    <a:pt x="5759450" y="6407150"/>
                    <a:pt x="6200140" y="5966460"/>
                    <a:pt x="6200140" y="5425440"/>
                  </a:cubicBezTo>
                  <a:lnTo>
                    <a:pt x="6200140" y="1131570"/>
                  </a:lnTo>
                  <a:cubicBezTo>
                    <a:pt x="6200140" y="590550"/>
                    <a:pt x="5759450" y="149860"/>
                    <a:pt x="5218430" y="149860"/>
                  </a:cubicBezTo>
                  <a:lnTo>
                    <a:pt x="1131570" y="149860"/>
                  </a:lnTo>
                  <a:close/>
                </a:path>
              </a:pathLst>
            </a:custGeom>
            <a:solidFill>
              <a:srgbClr val="574874"/>
            </a:solidFill>
          </p:spPr>
        </p:sp>
      </p:grpSp>
      <p:grpSp>
        <p:nvGrpSpPr>
          <p:cNvPr name="Group 17" id="17"/>
          <p:cNvGrpSpPr>
            <a:grpSpLocks noChangeAspect="true"/>
          </p:cNvGrpSpPr>
          <p:nvPr/>
        </p:nvGrpSpPr>
        <p:grpSpPr>
          <a:xfrm rot="0">
            <a:off x="9404107" y="4811057"/>
            <a:ext cx="4182953" cy="4320154"/>
            <a:chOff x="0" y="0"/>
            <a:chExt cx="6350000" cy="655828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74930" y="74930"/>
              <a:ext cx="6200140" cy="6408420"/>
            </a:xfrm>
            <a:custGeom>
              <a:avLst/>
              <a:gdLst/>
              <a:ahLst/>
              <a:cxnLst/>
              <a:rect r="r" b="b" t="t" l="l"/>
              <a:pathLst>
                <a:path h="6408420" w="6200140">
                  <a:moveTo>
                    <a:pt x="6200140" y="5351780"/>
                  </a:moveTo>
                  <a:cubicBezTo>
                    <a:pt x="6200140" y="5935980"/>
                    <a:pt x="5726430" y="6408420"/>
                    <a:pt x="5143500" y="6408420"/>
                  </a:cubicBezTo>
                  <a:lnTo>
                    <a:pt x="1056640" y="6408420"/>
                  </a:lnTo>
                  <a:cubicBezTo>
                    <a:pt x="472440" y="6408420"/>
                    <a:pt x="0" y="5934710"/>
                    <a:pt x="0" y="5351780"/>
                  </a:cubicBezTo>
                  <a:lnTo>
                    <a:pt x="0" y="1056640"/>
                  </a:lnTo>
                  <a:cubicBezTo>
                    <a:pt x="0" y="472440"/>
                    <a:pt x="473710" y="0"/>
                    <a:pt x="1056640" y="0"/>
                  </a:cubicBezTo>
                  <a:lnTo>
                    <a:pt x="5143500" y="0"/>
                  </a:lnTo>
                  <a:cubicBezTo>
                    <a:pt x="5727700" y="0"/>
                    <a:pt x="6200140" y="473710"/>
                    <a:pt x="6200140" y="1056640"/>
                  </a:cubicBezTo>
                  <a:lnTo>
                    <a:pt x="6200140" y="5351780"/>
                  </a:lnTo>
                  <a:close/>
                </a:path>
              </a:pathLst>
            </a:custGeom>
            <a:blipFill>
              <a:blip r:embed="rId3"/>
              <a:stretch>
                <a:fillRect l="-41874" t="0" r="-41874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6350000" cy="6558280"/>
            </a:xfrm>
            <a:custGeom>
              <a:avLst/>
              <a:gdLst/>
              <a:ahLst/>
              <a:cxnLst/>
              <a:rect r="r" b="b" t="t" l="l"/>
              <a:pathLst>
                <a:path h="6558280" w="6350000">
                  <a:moveTo>
                    <a:pt x="5218430" y="6558280"/>
                  </a:moveTo>
                  <a:lnTo>
                    <a:pt x="1131570" y="6558280"/>
                  </a:lnTo>
                  <a:cubicBezTo>
                    <a:pt x="508000" y="6558280"/>
                    <a:pt x="0" y="6050280"/>
                    <a:pt x="0" y="5426710"/>
                  </a:cubicBezTo>
                  <a:lnTo>
                    <a:pt x="0" y="1131570"/>
                  </a:lnTo>
                  <a:cubicBezTo>
                    <a:pt x="0" y="508000"/>
                    <a:pt x="508000" y="0"/>
                    <a:pt x="1131570" y="0"/>
                  </a:cubicBezTo>
                  <a:lnTo>
                    <a:pt x="5218430" y="0"/>
                  </a:lnTo>
                  <a:cubicBezTo>
                    <a:pt x="5842000" y="0"/>
                    <a:pt x="6350000" y="508000"/>
                    <a:pt x="6350000" y="1131570"/>
                  </a:cubicBezTo>
                  <a:lnTo>
                    <a:pt x="6350000" y="5425440"/>
                  </a:lnTo>
                  <a:cubicBezTo>
                    <a:pt x="6350000" y="6050280"/>
                    <a:pt x="5842000" y="6558280"/>
                    <a:pt x="5218430" y="6558280"/>
                  </a:cubicBezTo>
                  <a:close/>
                  <a:moveTo>
                    <a:pt x="1131570" y="149860"/>
                  </a:moveTo>
                  <a:cubicBezTo>
                    <a:pt x="590550" y="149860"/>
                    <a:pt x="149860" y="590550"/>
                    <a:pt x="149860" y="1131570"/>
                  </a:cubicBezTo>
                  <a:lnTo>
                    <a:pt x="149860" y="5425440"/>
                  </a:lnTo>
                  <a:cubicBezTo>
                    <a:pt x="149860" y="5966460"/>
                    <a:pt x="590550" y="6407150"/>
                    <a:pt x="1131570" y="6407150"/>
                  </a:cubicBezTo>
                  <a:lnTo>
                    <a:pt x="5218430" y="6407150"/>
                  </a:lnTo>
                  <a:cubicBezTo>
                    <a:pt x="5759450" y="6407150"/>
                    <a:pt x="6200140" y="5966460"/>
                    <a:pt x="6200140" y="5425440"/>
                  </a:cubicBezTo>
                  <a:lnTo>
                    <a:pt x="6200140" y="1131570"/>
                  </a:lnTo>
                  <a:cubicBezTo>
                    <a:pt x="6200140" y="590550"/>
                    <a:pt x="5759450" y="149860"/>
                    <a:pt x="5218430" y="149860"/>
                  </a:cubicBezTo>
                  <a:lnTo>
                    <a:pt x="1131570" y="149860"/>
                  </a:lnTo>
                  <a:close/>
                </a:path>
              </a:pathLst>
            </a:custGeom>
            <a:solidFill>
              <a:srgbClr val="574874"/>
            </a:solidFill>
          </p:spPr>
        </p:sp>
      </p:grpSp>
      <p:sp>
        <p:nvSpPr>
          <p:cNvPr name="Freeform 20" id="20"/>
          <p:cNvSpPr/>
          <p:nvPr/>
        </p:nvSpPr>
        <p:spPr>
          <a:xfrm flipH="false" flipV="false" rot="0">
            <a:off x="732997" y="2997967"/>
            <a:ext cx="7315200" cy="1815253"/>
          </a:xfrm>
          <a:custGeom>
            <a:avLst/>
            <a:gdLst/>
            <a:ahLst/>
            <a:cxnLst/>
            <a:rect r="r" b="b" t="t" l="l"/>
            <a:pathLst>
              <a:path h="1815253" w="7315200">
                <a:moveTo>
                  <a:pt x="0" y="0"/>
                </a:moveTo>
                <a:lnTo>
                  <a:pt x="7315200" y="0"/>
                </a:lnTo>
                <a:lnTo>
                  <a:pt x="7315200" y="1815254"/>
                </a:lnTo>
                <a:lnTo>
                  <a:pt x="0" y="18152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1028700" y="1581153"/>
            <a:ext cx="5849287" cy="7726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35"/>
              </a:lnSpc>
              <a:spcBef>
                <a:spcPct val="0"/>
              </a:spcBef>
            </a:pPr>
            <a:r>
              <a:rPr lang="en-US" sz="4453">
                <a:solidFill>
                  <a:srgbClr val="004AAD"/>
                </a:solidFill>
                <a:latin typeface="Intro"/>
              </a:rPr>
              <a:t>МЕРОПРИЯТИЯ</a:t>
            </a:r>
          </a:p>
        </p:txBody>
      </p:sp>
      <p:sp>
        <p:nvSpPr>
          <p:cNvPr name="Freeform 22" id="22"/>
          <p:cNvSpPr/>
          <p:nvPr/>
        </p:nvSpPr>
        <p:spPr>
          <a:xfrm flipH="false" flipV="false" rot="0">
            <a:off x="732997" y="5155881"/>
            <a:ext cx="7315200" cy="1815253"/>
          </a:xfrm>
          <a:custGeom>
            <a:avLst/>
            <a:gdLst/>
            <a:ahLst/>
            <a:cxnLst/>
            <a:rect r="r" b="b" t="t" l="l"/>
            <a:pathLst>
              <a:path h="1815253" w="7315200">
                <a:moveTo>
                  <a:pt x="0" y="0"/>
                </a:moveTo>
                <a:lnTo>
                  <a:pt x="7315200" y="0"/>
                </a:lnTo>
                <a:lnTo>
                  <a:pt x="7315200" y="1815253"/>
                </a:lnTo>
                <a:lnTo>
                  <a:pt x="0" y="18152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732997" y="7443047"/>
            <a:ext cx="7315200" cy="1815253"/>
          </a:xfrm>
          <a:custGeom>
            <a:avLst/>
            <a:gdLst/>
            <a:ahLst/>
            <a:cxnLst/>
            <a:rect r="r" b="b" t="t" l="l"/>
            <a:pathLst>
              <a:path h="1815253" w="7315200">
                <a:moveTo>
                  <a:pt x="0" y="0"/>
                </a:moveTo>
                <a:lnTo>
                  <a:pt x="7315200" y="0"/>
                </a:lnTo>
                <a:lnTo>
                  <a:pt x="7315200" y="1815253"/>
                </a:lnTo>
                <a:lnTo>
                  <a:pt x="0" y="18152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6666" r="0" b="-16666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947419" y="-3315255"/>
            <a:ext cx="10092918" cy="8687911"/>
          </a:xfrm>
          <a:custGeom>
            <a:avLst/>
            <a:gdLst/>
            <a:ahLst/>
            <a:cxnLst/>
            <a:rect r="r" b="b" t="t" l="l"/>
            <a:pathLst>
              <a:path h="8687911" w="10092918">
                <a:moveTo>
                  <a:pt x="0" y="0"/>
                </a:moveTo>
                <a:lnTo>
                  <a:pt x="10092918" y="0"/>
                </a:lnTo>
                <a:lnTo>
                  <a:pt x="10092918" y="8687910"/>
                </a:lnTo>
                <a:lnTo>
                  <a:pt x="0" y="868791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3000"/>
            </a:blip>
            <a:stretch>
              <a:fillRect l="0" t="-8085" r="0" b="-8085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0" y="6207219"/>
            <a:ext cx="18288000" cy="4209956"/>
            <a:chOff x="0" y="0"/>
            <a:chExt cx="4816593" cy="110879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816592" cy="1108795"/>
            </a:xfrm>
            <a:custGeom>
              <a:avLst/>
              <a:gdLst/>
              <a:ahLst/>
              <a:cxnLst/>
              <a:rect r="r" b="b" t="t" l="l"/>
              <a:pathLst>
                <a:path h="1108795" w="4816592">
                  <a:moveTo>
                    <a:pt x="21590" y="0"/>
                  </a:moveTo>
                  <a:lnTo>
                    <a:pt x="4795002" y="0"/>
                  </a:lnTo>
                  <a:cubicBezTo>
                    <a:pt x="4800728" y="0"/>
                    <a:pt x="4806220" y="2275"/>
                    <a:pt x="4810269" y="6324"/>
                  </a:cubicBezTo>
                  <a:cubicBezTo>
                    <a:pt x="4814318" y="10372"/>
                    <a:pt x="4816592" y="15864"/>
                    <a:pt x="4816592" y="21590"/>
                  </a:cubicBezTo>
                  <a:lnTo>
                    <a:pt x="4816592" y="1087205"/>
                  </a:lnTo>
                  <a:cubicBezTo>
                    <a:pt x="4816592" y="1099129"/>
                    <a:pt x="4806926" y="1108795"/>
                    <a:pt x="4795002" y="1108795"/>
                  </a:cubicBezTo>
                  <a:lnTo>
                    <a:pt x="21590" y="1108795"/>
                  </a:lnTo>
                  <a:cubicBezTo>
                    <a:pt x="15864" y="1108795"/>
                    <a:pt x="10372" y="1106520"/>
                    <a:pt x="6324" y="1102471"/>
                  </a:cubicBezTo>
                  <a:cubicBezTo>
                    <a:pt x="2275" y="1098422"/>
                    <a:pt x="0" y="1092931"/>
                    <a:pt x="0" y="1087205"/>
                  </a:cubicBezTo>
                  <a:lnTo>
                    <a:pt x="0" y="21590"/>
                  </a:lnTo>
                  <a:cubicBezTo>
                    <a:pt x="0" y="9666"/>
                    <a:pt x="9666" y="0"/>
                    <a:pt x="2159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6" id="6"/>
            <p:cNvSpPr txBox="true"/>
            <p:nvPr/>
          </p:nvSpPr>
          <p:spPr>
            <a:xfrm>
              <a:off x="0" y="-47625"/>
              <a:ext cx="4816593" cy="11564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229775" y="3955556"/>
            <a:ext cx="4160715" cy="4122438"/>
            <a:chOff x="0" y="0"/>
            <a:chExt cx="1095826" cy="1085745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095826" cy="1085745"/>
            </a:xfrm>
            <a:custGeom>
              <a:avLst/>
              <a:gdLst/>
              <a:ahLst/>
              <a:cxnLst/>
              <a:rect r="r" b="b" t="t" l="l"/>
              <a:pathLst>
                <a:path h="1085745" w="1095826">
                  <a:moveTo>
                    <a:pt x="94897" y="0"/>
                  </a:moveTo>
                  <a:lnTo>
                    <a:pt x="1000930" y="0"/>
                  </a:lnTo>
                  <a:cubicBezTo>
                    <a:pt x="1053340" y="0"/>
                    <a:pt x="1095826" y="42487"/>
                    <a:pt x="1095826" y="94897"/>
                  </a:cubicBezTo>
                  <a:lnTo>
                    <a:pt x="1095826" y="990848"/>
                  </a:lnTo>
                  <a:cubicBezTo>
                    <a:pt x="1095826" y="1016017"/>
                    <a:pt x="1085828" y="1040154"/>
                    <a:pt x="1068032" y="1057950"/>
                  </a:cubicBezTo>
                  <a:cubicBezTo>
                    <a:pt x="1050235" y="1075747"/>
                    <a:pt x="1026098" y="1085745"/>
                    <a:pt x="1000930" y="1085745"/>
                  </a:cubicBezTo>
                  <a:lnTo>
                    <a:pt x="94897" y="1085745"/>
                  </a:lnTo>
                  <a:cubicBezTo>
                    <a:pt x="42487" y="1085745"/>
                    <a:pt x="0" y="1043258"/>
                    <a:pt x="0" y="990848"/>
                  </a:cubicBezTo>
                  <a:lnTo>
                    <a:pt x="0" y="94897"/>
                  </a:lnTo>
                  <a:cubicBezTo>
                    <a:pt x="0" y="42487"/>
                    <a:pt x="42487" y="0"/>
                    <a:pt x="94897" y="0"/>
                  </a:cubicBezTo>
                  <a:close/>
                </a:path>
              </a:pathLst>
            </a:custGeom>
            <a:solidFill>
              <a:srgbClr val="EAEAEA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47625"/>
              <a:ext cx="1095826" cy="113337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6625090" y="3839685"/>
            <a:ext cx="4152511" cy="4238309"/>
            <a:chOff x="0" y="0"/>
            <a:chExt cx="1093665" cy="1116262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093666" cy="1116262"/>
            </a:xfrm>
            <a:custGeom>
              <a:avLst/>
              <a:gdLst/>
              <a:ahLst/>
              <a:cxnLst/>
              <a:rect r="r" b="b" t="t" l="l"/>
              <a:pathLst>
                <a:path h="1116262" w="1093666">
                  <a:moveTo>
                    <a:pt x="95084" y="0"/>
                  </a:moveTo>
                  <a:lnTo>
                    <a:pt x="998581" y="0"/>
                  </a:lnTo>
                  <a:cubicBezTo>
                    <a:pt x="1023799" y="0"/>
                    <a:pt x="1047984" y="10018"/>
                    <a:pt x="1065816" y="27849"/>
                  </a:cubicBezTo>
                  <a:cubicBezTo>
                    <a:pt x="1083648" y="45681"/>
                    <a:pt x="1093666" y="69866"/>
                    <a:pt x="1093666" y="95084"/>
                  </a:cubicBezTo>
                  <a:lnTo>
                    <a:pt x="1093666" y="1021178"/>
                  </a:lnTo>
                  <a:cubicBezTo>
                    <a:pt x="1093666" y="1046396"/>
                    <a:pt x="1083648" y="1070581"/>
                    <a:pt x="1065816" y="1088413"/>
                  </a:cubicBezTo>
                  <a:cubicBezTo>
                    <a:pt x="1047984" y="1106245"/>
                    <a:pt x="1023799" y="1116262"/>
                    <a:pt x="998581" y="1116262"/>
                  </a:cubicBezTo>
                  <a:lnTo>
                    <a:pt x="95084" y="1116262"/>
                  </a:lnTo>
                  <a:cubicBezTo>
                    <a:pt x="69866" y="1116262"/>
                    <a:pt x="45681" y="1106245"/>
                    <a:pt x="27849" y="1088413"/>
                  </a:cubicBezTo>
                  <a:cubicBezTo>
                    <a:pt x="10018" y="1070581"/>
                    <a:pt x="0" y="1046396"/>
                    <a:pt x="0" y="1021178"/>
                  </a:cubicBezTo>
                  <a:lnTo>
                    <a:pt x="0" y="95084"/>
                  </a:lnTo>
                  <a:cubicBezTo>
                    <a:pt x="0" y="69866"/>
                    <a:pt x="10018" y="45681"/>
                    <a:pt x="27849" y="27849"/>
                  </a:cubicBezTo>
                  <a:cubicBezTo>
                    <a:pt x="45681" y="10018"/>
                    <a:pt x="69866" y="0"/>
                    <a:pt x="95084" y="0"/>
                  </a:cubicBezTo>
                  <a:close/>
                </a:path>
              </a:pathLst>
            </a:custGeom>
            <a:solidFill>
              <a:srgbClr val="EAEAEA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47625"/>
              <a:ext cx="1093665" cy="116388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1959980" y="3839685"/>
            <a:ext cx="4193908" cy="4238309"/>
            <a:chOff x="0" y="0"/>
            <a:chExt cx="1104568" cy="1116262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104568" cy="1116262"/>
            </a:xfrm>
            <a:custGeom>
              <a:avLst/>
              <a:gdLst/>
              <a:ahLst/>
              <a:cxnLst/>
              <a:rect r="r" b="b" t="t" l="l"/>
              <a:pathLst>
                <a:path h="1116262" w="1104568">
                  <a:moveTo>
                    <a:pt x="94146" y="0"/>
                  </a:moveTo>
                  <a:lnTo>
                    <a:pt x="1010423" y="0"/>
                  </a:lnTo>
                  <a:cubicBezTo>
                    <a:pt x="1062418" y="0"/>
                    <a:pt x="1104568" y="42150"/>
                    <a:pt x="1104568" y="94146"/>
                  </a:cubicBezTo>
                  <a:lnTo>
                    <a:pt x="1104568" y="1022117"/>
                  </a:lnTo>
                  <a:cubicBezTo>
                    <a:pt x="1104568" y="1047086"/>
                    <a:pt x="1094649" y="1071032"/>
                    <a:pt x="1076994" y="1088688"/>
                  </a:cubicBezTo>
                  <a:cubicBezTo>
                    <a:pt x="1059338" y="1106344"/>
                    <a:pt x="1035392" y="1116262"/>
                    <a:pt x="1010423" y="1116262"/>
                  </a:cubicBezTo>
                  <a:lnTo>
                    <a:pt x="94146" y="1116262"/>
                  </a:lnTo>
                  <a:cubicBezTo>
                    <a:pt x="69177" y="1116262"/>
                    <a:pt x="45230" y="1106344"/>
                    <a:pt x="27575" y="1088688"/>
                  </a:cubicBezTo>
                  <a:cubicBezTo>
                    <a:pt x="9919" y="1071032"/>
                    <a:pt x="0" y="1047086"/>
                    <a:pt x="0" y="1022117"/>
                  </a:cubicBezTo>
                  <a:lnTo>
                    <a:pt x="0" y="94146"/>
                  </a:lnTo>
                  <a:cubicBezTo>
                    <a:pt x="0" y="69177"/>
                    <a:pt x="9919" y="45230"/>
                    <a:pt x="27575" y="27575"/>
                  </a:cubicBezTo>
                  <a:cubicBezTo>
                    <a:pt x="45230" y="9919"/>
                    <a:pt x="69177" y="0"/>
                    <a:pt x="94146" y="0"/>
                  </a:cubicBezTo>
                  <a:close/>
                </a:path>
              </a:pathLst>
            </a:custGeom>
            <a:solidFill>
              <a:srgbClr val="EAEAEA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47625"/>
              <a:ext cx="1104568" cy="116388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-10800000">
            <a:off x="1229775" y="3897620"/>
            <a:ext cx="4160715" cy="4238309"/>
          </a:xfrm>
          <a:custGeom>
            <a:avLst/>
            <a:gdLst/>
            <a:ahLst/>
            <a:cxnLst/>
            <a:rect r="r" b="b" t="t" l="l"/>
            <a:pathLst>
              <a:path h="4238309" w="4160715">
                <a:moveTo>
                  <a:pt x="0" y="0"/>
                </a:moveTo>
                <a:lnTo>
                  <a:pt x="4160715" y="0"/>
                </a:lnTo>
                <a:lnTo>
                  <a:pt x="4160715" y="4238309"/>
                </a:lnTo>
                <a:lnTo>
                  <a:pt x="0" y="42383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7592" t="-11552" r="-273463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-10800000">
            <a:off x="6620988" y="3839685"/>
            <a:ext cx="4160715" cy="4238309"/>
          </a:xfrm>
          <a:custGeom>
            <a:avLst/>
            <a:gdLst/>
            <a:ahLst/>
            <a:cxnLst/>
            <a:rect r="r" b="b" t="t" l="l"/>
            <a:pathLst>
              <a:path h="4238309" w="4160715">
                <a:moveTo>
                  <a:pt x="0" y="0"/>
                </a:moveTo>
                <a:lnTo>
                  <a:pt x="4160715" y="0"/>
                </a:lnTo>
                <a:lnTo>
                  <a:pt x="4160715" y="4238309"/>
                </a:lnTo>
                <a:lnTo>
                  <a:pt x="0" y="42383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7592" t="-11552" r="-273463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7089634" y="4162622"/>
            <a:ext cx="3223423" cy="5237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5"/>
              </a:lnSpc>
              <a:spcBef>
                <a:spcPct val="0"/>
              </a:spcBef>
            </a:pPr>
            <a:r>
              <a:rPr lang="en-US" sz="3003">
                <a:solidFill>
                  <a:srgbClr val="000000"/>
                </a:solidFill>
                <a:latin typeface="Lato Bold"/>
              </a:rPr>
              <a:t>ПОКАЗАТЕЛЬ</a:t>
            </a:r>
          </a:p>
        </p:txBody>
      </p:sp>
      <p:sp>
        <p:nvSpPr>
          <p:cNvPr name="Freeform 19" id="19"/>
          <p:cNvSpPr/>
          <p:nvPr/>
        </p:nvSpPr>
        <p:spPr>
          <a:xfrm flipH="false" flipV="false" rot="-10800000">
            <a:off x="11959980" y="3839685"/>
            <a:ext cx="4160715" cy="4238309"/>
          </a:xfrm>
          <a:custGeom>
            <a:avLst/>
            <a:gdLst/>
            <a:ahLst/>
            <a:cxnLst/>
            <a:rect r="r" b="b" t="t" l="l"/>
            <a:pathLst>
              <a:path h="4238309" w="4160715">
                <a:moveTo>
                  <a:pt x="0" y="0"/>
                </a:moveTo>
                <a:lnTo>
                  <a:pt x="4160715" y="0"/>
                </a:lnTo>
                <a:lnTo>
                  <a:pt x="4160715" y="4238309"/>
                </a:lnTo>
                <a:lnTo>
                  <a:pt x="0" y="42383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7592" t="-11552" r="-273463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12486678" y="4162622"/>
            <a:ext cx="3223423" cy="5237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5"/>
              </a:lnSpc>
              <a:spcBef>
                <a:spcPct val="0"/>
              </a:spcBef>
            </a:pPr>
            <a:r>
              <a:rPr lang="en-US" sz="3003">
                <a:solidFill>
                  <a:srgbClr val="000000"/>
                </a:solidFill>
                <a:latin typeface="Lato Bold"/>
              </a:rPr>
              <a:t>ПОКАЗАТЕЛЬ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7703289" y="6102444"/>
            <a:ext cx="2886142" cy="9258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75"/>
              </a:lnSpc>
              <a:spcBef>
                <a:spcPct val="0"/>
              </a:spcBef>
            </a:pPr>
            <a:r>
              <a:rPr lang="en-US" sz="5411">
                <a:solidFill>
                  <a:srgbClr val="004AAD"/>
                </a:solidFill>
                <a:latin typeface="League Spartan"/>
              </a:rPr>
              <a:t>59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3066150" y="6102444"/>
            <a:ext cx="2886142" cy="9258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75"/>
              </a:lnSpc>
              <a:spcBef>
                <a:spcPct val="0"/>
              </a:spcBef>
            </a:pPr>
            <a:r>
              <a:rPr lang="en-US" sz="5411">
                <a:solidFill>
                  <a:srgbClr val="004AAD"/>
                </a:solidFill>
                <a:latin typeface="League Spartan"/>
              </a:rPr>
              <a:t>89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4626819" y="456188"/>
            <a:ext cx="8692939" cy="9848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997"/>
              </a:lnSpc>
              <a:spcBef>
                <a:spcPct val="0"/>
              </a:spcBef>
            </a:pPr>
            <a:r>
              <a:rPr lang="en-US" sz="5712">
                <a:solidFill>
                  <a:srgbClr val="004AAD"/>
                </a:solidFill>
                <a:latin typeface="Intro"/>
              </a:rPr>
              <a:t>ПРОВЕДЕНО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698421" y="4162622"/>
            <a:ext cx="3223423" cy="5237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5"/>
              </a:lnSpc>
              <a:spcBef>
                <a:spcPct val="0"/>
              </a:spcBef>
            </a:pPr>
            <a:r>
              <a:rPr lang="en-US" sz="3003">
                <a:solidFill>
                  <a:srgbClr val="000000"/>
                </a:solidFill>
                <a:latin typeface="Lato Bold"/>
              </a:rPr>
              <a:t>ПОКАЗАТЕЛЬ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2504348" y="6102444"/>
            <a:ext cx="2886142" cy="9258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75"/>
              </a:lnSpc>
              <a:spcBef>
                <a:spcPct val="0"/>
              </a:spcBef>
            </a:pPr>
            <a:r>
              <a:rPr lang="en-US" sz="5411">
                <a:solidFill>
                  <a:srgbClr val="004AAD"/>
                </a:solidFill>
                <a:latin typeface="League Spartan"/>
              </a:rPr>
              <a:t>29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DAGI6LYVd_g</dc:identifier>
  <dcterms:modified xsi:type="dcterms:W3CDTF">2011-08-01T06:04:30Z</dcterms:modified>
  <cp:revision>1</cp:revision>
  <dc:title>Blue Gradient Company Business Profile Presentation</dc:title>
</cp:coreProperties>
</file>